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74"/>
  </p:notesMasterIdLst>
  <p:sldIdLst>
    <p:sldId id="256" r:id="rId6"/>
    <p:sldId id="257" r:id="rId7"/>
    <p:sldId id="265" r:id="rId8"/>
    <p:sldId id="267" r:id="rId9"/>
    <p:sldId id="338" r:id="rId10"/>
    <p:sldId id="377" r:id="rId11"/>
    <p:sldId id="414" r:id="rId12"/>
    <p:sldId id="462" r:id="rId13"/>
    <p:sldId id="493" r:id="rId14"/>
    <p:sldId id="432" r:id="rId15"/>
    <p:sldId id="460" r:id="rId16"/>
    <p:sldId id="463" r:id="rId17"/>
    <p:sldId id="494" r:id="rId18"/>
    <p:sldId id="464" r:id="rId19"/>
    <p:sldId id="466" r:id="rId20"/>
    <p:sldId id="465" r:id="rId21"/>
    <p:sldId id="467" r:id="rId22"/>
    <p:sldId id="497" r:id="rId23"/>
    <p:sldId id="496" r:id="rId24"/>
    <p:sldId id="495" r:id="rId25"/>
    <p:sldId id="500" r:id="rId26"/>
    <p:sldId id="499" r:id="rId27"/>
    <p:sldId id="501" r:id="rId28"/>
    <p:sldId id="505" r:id="rId29"/>
    <p:sldId id="507" r:id="rId30"/>
    <p:sldId id="532" r:id="rId31"/>
    <p:sldId id="533" r:id="rId32"/>
    <p:sldId id="534" r:id="rId33"/>
    <p:sldId id="535" r:id="rId34"/>
    <p:sldId id="536" r:id="rId35"/>
    <p:sldId id="537" r:id="rId36"/>
    <p:sldId id="538" r:id="rId37"/>
    <p:sldId id="539" r:id="rId38"/>
    <p:sldId id="506" r:id="rId39"/>
    <p:sldId id="511" r:id="rId40"/>
    <p:sldId id="510" r:id="rId41"/>
    <p:sldId id="512" r:id="rId42"/>
    <p:sldId id="513" r:id="rId43"/>
    <p:sldId id="514" r:id="rId44"/>
    <p:sldId id="544" r:id="rId45"/>
    <p:sldId id="545" r:id="rId46"/>
    <p:sldId id="546" r:id="rId47"/>
    <p:sldId id="548" r:id="rId48"/>
    <p:sldId id="515" r:id="rId49"/>
    <p:sldId id="516" r:id="rId50"/>
    <p:sldId id="540" r:id="rId51"/>
    <p:sldId id="543" r:id="rId52"/>
    <p:sldId id="541" r:id="rId53"/>
    <p:sldId id="542" r:id="rId54"/>
    <p:sldId id="271" r:id="rId55"/>
    <p:sldId id="379" r:id="rId56"/>
    <p:sldId id="517" r:id="rId57"/>
    <p:sldId id="504" r:id="rId58"/>
    <p:sldId id="519" r:id="rId59"/>
    <p:sldId id="520" r:id="rId60"/>
    <p:sldId id="521" r:id="rId61"/>
    <p:sldId id="522" r:id="rId62"/>
    <p:sldId id="523" r:id="rId63"/>
    <p:sldId id="524" r:id="rId64"/>
    <p:sldId id="525" r:id="rId65"/>
    <p:sldId id="526" r:id="rId66"/>
    <p:sldId id="527" r:id="rId67"/>
    <p:sldId id="528" r:id="rId68"/>
    <p:sldId id="416" r:id="rId69"/>
    <p:sldId id="530" r:id="rId70"/>
    <p:sldId id="529" r:id="rId71"/>
    <p:sldId id="301" r:id="rId72"/>
    <p:sldId id="302" r:id="rId73"/>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g0V3W6n2nTkwPIjvSu7vSsVIiK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EAC63-DF84-5448-33B8-7E4C48B7C067}" v="94" dt="2025-06-02T08:52:15.262"/>
    <p1510:client id="{4A255DAD-A012-4BEF-631D-8941EDD4B8B9}" v="8" dt="2025-06-03T08:37:45.153"/>
    <p1510:client id="{6600E9F7-BF85-3A7C-29B3-A5FCD59C9BB0}" v="5" dt="2025-06-03T14:10:43.741"/>
    <p1510:client id="{686888CD-7CEC-DC91-C57D-C2C7096EB852}" v="5" dt="2025-06-03T13:33:43.782"/>
    <p1510:client id="{A3F90121-0A31-E80F-480C-F68DB99BA40F}" v="437" dt="2025-06-02T11:58:25.845"/>
    <p1510:client id="{B92F8631-8154-B12F-C3A2-2888CE06A601}" v="434" dt="2025-06-03T09:18:52.290"/>
    <p1510:client id="{D919A958-91E2-7BFF-D0CE-8FCEED478F10}" v="26" dt="2025-06-03T12:18:09.256"/>
  </p1510:revLst>
</p1510:revInfo>
</file>

<file path=ppt/tableStyles.xml><?xml version="1.0" encoding="utf-8"?>
<a:tblStyleLst xmlns:a="http://schemas.openxmlformats.org/drawingml/2006/main" def="{73AB4CE4-062A-46BC-8340-C12CCAD320D6}">
  <a:tblStyle styleId="{73AB4CE4-062A-46BC-8340-C12CCAD320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28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77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8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ED85FA58-DCCB-DCEB-95FF-31FCEE07E97F}"/>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B6B73859-090D-BAE8-953A-8D0D74C3D6D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3E556C27-5921-DCDC-D201-A6080294C896}"/>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794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6874FFFF-F0B5-898F-4351-A92519FEF62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66CB814-3643-56A8-34C5-55A599E93146}"/>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254984EE-6EBD-803E-2B93-3061488989FF}"/>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892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06DFC6E0-C9DD-CCF7-2A22-21C7507E7284}"/>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D98FB9AA-1422-3A81-4DD1-02FD2A1107C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B9E1CD39-2225-5E22-5132-F8F992890006}"/>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8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C72E49E1-A197-6061-C6CF-8F20A0C4B4F8}"/>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CC6CE7C5-A805-42DD-2D2A-3F0566F1957D}"/>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07D2F2F-E1C2-73DD-4F81-F8EBFFD6396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10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690E0A47-4B76-48A0-6106-EDB1A4EB4A04}"/>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27373434-6A4E-8631-E996-1A684BDC389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5B9B9C8-818E-A194-2253-81E80F50EC60}"/>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76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28892B23-F365-9442-3380-477E31B8DB3B}"/>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A0C3F76-3FDD-C137-269C-C6FBD9B786FC}"/>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51FF395F-5ADA-65A4-C04E-F9D8E766DA9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40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3E57B2BC-1F6B-8A43-F1C2-2E8B48A96185}"/>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103C3208-787E-4FD9-1B61-4703A1E89ABD}"/>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A781F7E0-A91B-B3CA-4553-21A7BB302516}"/>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9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14E1CA63-1351-BA82-A23F-8EF6E917F7A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13D64D2-F531-778D-61FB-01EB0A48199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2F8F41BC-1FFF-3162-DDA4-FC5492D5BC6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220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182764C3-F775-7DB4-5A78-2AF857B632C5}"/>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206516AF-A1BA-6E91-9B8A-8F120141E6D0}"/>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438AC998-A01E-248D-AC2F-136AF0414E2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59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71EC8096-1610-CAA3-F4BF-C6019D76A98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7254090B-4B5C-CB5B-CB61-77EE6D83D3A6}"/>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A2037DDE-BFC7-A2D0-8E98-E3BE77A6652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70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8368C55F-E4EE-B21C-51D9-7BD18103EF2F}"/>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2218427A-B9D0-4D1C-48D8-809282E9478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C9602DE-5A02-EE4D-DB63-FA35CB2CAC10}"/>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98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DEBD7922-201C-EF05-A926-6C8677B478E2}"/>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074BA036-9FA7-E9C1-9B05-95A04B1946D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A4EEC470-FFCC-B26F-E195-801402639A9A}"/>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99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DD3111E3-01BF-FC9E-DE69-144CA54A4FCA}"/>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311D7926-FDA5-11E2-3C52-2846F6330864}"/>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6E71FF6A-987B-3588-C683-57FD4D5362F1}"/>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57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C92E944E-DDA9-0314-87FF-4E5A03467A8E}"/>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1D754B5F-D518-D2F4-7220-073B42DE4DE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a:buNone/>
            </a:pPr>
            <a:r>
              <a:rPr lang="en-US"/>
              <a:t>Order Change: A group of business terms providing information on the formal request from the Buyer to the Seller specifying the requested change in goods, services or works to be delivered in respect to a previous Order</a:t>
            </a:r>
          </a:p>
          <a:p>
            <a:pPr>
              <a:buNone/>
            </a:pPr>
            <a:endParaRPr lang="en-US"/>
          </a:p>
          <a:p>
            <a:pPr>
              <a:buNone/>
            </a:pPr>
            <a:endParaRPr lang="en-US"/>
          </a:p>
          <a:p>
            <a:pPr>
              <a:buNone/>
            </a:pPr>
            <a:r>
              <a:rPr lang="en-US"/>
              <a:t>The code shall distinguish between the following entries of UNCL 1229:</a:t>
            </a:r>
            <a:br>
              <a:rPr lang="en-US"/>
            </a:br>
            <a:r>
              <a:rPr lang="en-US"/>
              <a:t> - added (used in case a new line is added);</a:t>
            </a:r>
            <a:br>
              <a:rPr lang="en-US"/>
            </a:br>
            <a:r>
              <a:rPr lang="en-US"/>
              <a:t> - deleted;</a:t>
            </a:r>
            <a:br>
              <a:rPr lang="en-US"/>
            </a:br>
            <a:r>
              <a:rPr lang="en-US"/>
              <a:t> - changed;</a:t>
            </a:r>
            <a:br>
              <a:rPr lang="en-US"/>
            </a:br>
            <a:r>
              <a:rPr lang="en-US"/>
              <a:t> - no action;</a:t>
            </a:r>
            <a:br>
              <a:rPr lang="en-US"/>
            </a:br>
            <a:r>
              <a:rPr lang="en-US"/>
              <a:t> - already delivered.</a:t>
            </a:r>
          </a:p>
          <a:p>
            <a:pPr marL="0" lvl="0" indent="0" algn="l">
              <a:spcBef>
                <a:spcPts val="0"/>
              </a:spcBef>
              <a:spcAft>
                <a:spcPts val="0"/>
              </a:spcAft>
              <a:buNone/>
            </a:pPr>
            <a:endParaRPr lang="en-US"/>
          </a:p>
        </p:txBody>
      </p:sp>
      <p:sp>
        <p:nvSpPr>
          <p:cNvPr id="391" name="Google Shape;391;p3:notes">
            <a:extLst>
              <a:ext uri="{FF2B5EF4-FFF2-40B4-BE49-F238E27FC236}">
                <a16:creationId xmlns:a16="http://schemas.microsoft.com/office/drawing/2014/main" id="{719234A8-49B1-8DDC-869A-D2F143CFCEAE}"/>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357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4E737298-FAD0-1D21-0FD3-18360821B01D}"/>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3558FF03-EDB2-D013-5D74-62E7767A2B9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a:buNone/>
            </a:pPr>
            <a:r>
              <a:rPr lang="en-US"/>
              <a:t>Order Cancellation: A group of business terms providing information on the formal response from the Buyer to the Seller to cancel a previous Order or Order Change.</a:t>
            </a:r>
          </a:p>
          <a:p>
            <a:pPr>
              <a:buNone/>
            </a:pPr>
            <a:endParaRPr lang="en-US"/>
          </a:p>
          <a:p>
            <a:pPr>
              <a:buNone/>
            </a:pPr>
            <a:endParaRPr lang="en-US"/>
          </a:p>
          <a:p>
            <a:pPr>
              <a:buNone/>
            </a:pPr>
            <a:r>
              <a:rPr lang="en-US"/>
              <a:t>The code shall distinguish between the following entries of UNCL 1229:</a:t>
            </a:r>
            <a:br>
              <a:rPr lang="en-US"/>
            </a:br>
            <a:r>
              <a:rPr lang="en-US"/>
              <a:t> - cancelled.</a:t>
            </a:r>
          </a:p>
          <a:p>
            <a:pPr marL="0" lvl="0" indent="0" algn="l">
              <a:spcBef>
                <a:spcPts val="0"/>
              </a:spcBef>
              <a:spcAft>
                <a:spcPts val="0"/>
              </a:spcAft>
              <a:buNone/>
            </a:pPr>
            <a:endParaRPr/>
          </a:p>
        </p:txBody>
      </p:sp>
      <p:sp>
        <p:nvSpPr>
          <p:cNvPr id="391" name="Google Shape;391;p3:notes">
            <a:extLst>
              <a:ext uri="{FF2B5EF4-FFF2-40B4-BE49-F238E27FC236}">
                <a16:creationId xmlns:a16="http://schemas.microsoft.com/office/drawing/2014/main" id="{2CC1D301-3A85-63FC-0201-FE945808C528}"/>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69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C0FF306C-43E7-7ED3-8DBA-9F92CA605739}"/>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DE348809-FCBD-D548-8EC3-29AE7E2D1D10}"/>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r>
              <a:rPr lang="en-US"/>
              <a:t>Order Agreement: A group of business terms providing information on the formal request of the Buyer to the Seller sent from the Seller to Buyer specifying the goods, services or works to be delivered.</a:t>
            </a:r>
          </a:p>
          <a:p>
            <a:pPr marL="0" indent="0">
              <a:buNone/>
            </a:pPr>
            <a:endParaRPr lang="en-US"/>
          </a:p>
        </p:txBody>
      </p:sp>
      <p:sp>
        <p:nvSpPr>
          <p:cNvPr id="391" name="Google Shape;391;p3:notes">
            <a:extLst>
              <a:ext uri="{FF2B5EF4-FFF2-40B4-BE49-F238E27FC236}">
                <a16:creationId xmlns:a16="http://schemas.microsoft.com/office/drawing/2014/main" id="{233152CA-1966-8041-B8C5-56D35EA2594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1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125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1C6627E0-4F8D-B369-006F-7586D0E80C7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9F3D598C-9365-B022-255A-110A06A7885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EC7296E2-767C-2283-0F61-E06E0D463E76}"/>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934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C89A4F58-875C-CD6B-9369-0389199408D4}"/>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061A2176-C37D-0031-0780-0328B1B0D194}"/>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391" name="Google Shape;391;p3:notes">
            <a:extLst>
              <a:ext uri="{FF2B5EF4-FFF2-40B4-BE49-F238E27FC236}">
                <a16:creationId xmlns:a16="http://schemas.microsoft.com/office/drawing/2014/main" id="{5986C41D-4DE6-2844-E909-B5E7421436DC}"/>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707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88756D2F-F024-2F1D-1757-318CF1A6404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25676EDF-76E4-7BB9-A31B-2AD63B77B016}"/>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391" name="Google Shape;391;p3:notes">
            <a:extLst>
              <a:ext uri="{FF2B5EF4-FFF2-40B4-BE49-F238E27FC236}">
                <a16:creationId xmlns:a16="http://schemas.microsoft.com/office/drawing/2014/main" id="{E7121341-4AAD-49FA-90B0-91FA82A6676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54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A6330C18-7787-079A-048D-0DE074B9301D}"/>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BD3F8C1A-D7B8-0ED3-FF73-A1619C8122D3}"/>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391" name="Google Shape;391;p3:notes">
            <a:extLst>
              <a:ext uri="{FF2B5EF4-FFF2-40B4-BE49-F238E27FC236}">
                <a16:creationId xmlns:a16="http://schemas.microsoft.com/office/drawing/2014/main" id="{E4EC6E47-85B1-83A1-B03D-EB0A19CA74D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445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8464E68D-B23A-0AE1-3190-3BF16C92848D}"/>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E5EAD97B-9F1A-0457-B99F-02A2AE1A08D8}"/>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391" name="Google Shape;391;p3:notes">
            <a:extLst>
              <a:ext uri="{FF2B5EF4-FFF2-40B4-BE49-F238E27FC236}">
                <a16:creationId xmlns:a16="http://schemas.microsoft.com/office/drawing/2014/main" id="{5078043A-F2FE-E735-D1A5-9DE49415A57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637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9EDFD368-D46A-A975-A7FD-F0305705FE17}"/>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D2381E77-32C7-6B63-68BE-1760F60D7AC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5054F34C-7B45-3C77-E246-C108FF58848C}"/>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376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532DEF4D-C7EA-9335-5468-9A2328621E9B}"/>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D16616E-5520-36D1-3518-EFD41F798ECD}"/>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r>
              <a:rPr lang="en-US"/>
              <a:t>Notification receiver: The Role of an Agent that is informed about the arrival of a Shipment at a destination.</a:t>
            </a:r>
            <a:endParaRPr/>
          </a:p>
        </p:txBody>
      </p:sp>
      <p:sp>
        <p:nvSpPr>
          <p:cNvPr id="391" name="Google Shape;391;p3:notes">
            <a:extLst>
              <a:ext uri="{FF2B5EF4-FFF2-40B4-BE49-F238E27FC236}">
                <a16:creationId xmlns:a16="http://schemas.microsoft.com/office/drawing/2014/main" id="{13C15845-8481-DEE5-B75D-27804D675D5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300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06527445-077B-D7AA-9CF7-BE44047C4B5A}"/>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01F2AFEE-C7A1-1BB0-8E88-4B3BC8D08AD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DCA239DE-7EF4-FCAF-DA14-0560EEF3E6A1}"/>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955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D97A4713-0F16-DF25-11DD-652383FD451E}"/>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FC0925EB-EABC-C315-C9CB-7C7586FC900F}"/>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CC87854-7A7C-1A55-A4BD-CEDC2BB5706B}"/>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038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08D2F340-D366-3A10-3BA0-B8837D39D76A}"/>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2E38C907-ACA1-73D2-CD87-8ACA3C45112A}"/>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E8EA94D6-750E-C5EA-05B0-AB55F876224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47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437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2031E632-E26B-C2C3-A681-AB0055889376}"/>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13B44A92-8DFF-08D1-99BA-33C99D2143D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8B401C02-0F8C-943D-0461-E1E58D91C0A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8374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36F0A5D5-85F2-64B2-A122-9BF84EFE3D8D}"/>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A4636EE5-EC9D-C398-AB49-D8179BFAE39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64D31A69-FF20-0D25-2351-640CABD35A7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864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1BB62BEA-8D5D-530C-037B-288906524F56}"/>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544EB59-96E9-5593-D20B-77DD4905E4DF}"/>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4131C1AA-E62E-14F7-667E-1D1C8DD7851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367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87FA8881-1F45-955D-EDC9-04B1AB0754A5}"/>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545FBA06-10E0-370B-21C8-BF04B94A895A}"/>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6D0E14A0-CDDA-3BC0-70F7-4A96C8D2B28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066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316657E9-5BBC-53A1-78A6-C61DA9C97B7B}"/>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33931840-7339-3E67-B33D-2CF70D00B468}"/>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EE313C35-3CCA-9451-6ED0-508577120A0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561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B4768384-82AA-368D-8B7A-24DD28E0B153}"/>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02BBA9BE-99DB-EA75-4371-FC6FC98C895A}"/>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2E0C7E4-D6B1-A345-DC12-1EE254989708}"/>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082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7B3E2673-D3BA-AF63-B9E9-23A198252106}"/>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CE0A592E-7F64-434F-3D41-76B0AF88342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D9A988A2-5D08-98A1-7355-E5D33F1A99F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915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E6572F55-8580-2B02-9B4A-3B04473F5C14}"/>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AF57787E-C5DE-EBFD-8759-E092884C95EB}"/>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6A8D94F5-4B89-D7F1-F38B-5B10DC2210A5}"/>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416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4DAAAF5A-B134-2FFA-2E90-4AB7A5DDF99B}"/>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4C5E6960-A2C3-949B-3BDE-2A967528DF2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FE2A5D43-9D09-3715-4C0B-4EE9D61CC171}"/>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380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A5A47001-C53A-36C5-9A4D-9A6D989D15A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AA1EEEED-812C-6C85-EBD0-802066198AD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a:extLst>
              <a:ext uri="{FF2B5EF4-FFF2-40B4-BE49-F238E27FC236}">
                <a16:creationId xmlns:a16="http://schemas.microsoft.com/office/drawing/2014/main" id="{9C28EE25-9CD7-68EE-E07A-D83D5151FEDA}"/>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40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680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810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44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28DE4E81-4A5C-823B-326C-C4643B22CCAE}"/>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71F3AA71-78BE-8409-293B-5356B10F8B36}"/>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7FEAA8AC-270C-B798-4F1C-399D0A30FBA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17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39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72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E792DF64-EEB5-DB72-93EA-8EDE5C0BCBD0}"/>
            </a:ext>
          </a:extLst>
        </p:cNvPr>
        <p:cNvGrpSpPr/>
        <p:nvPr/>
      </p:nvGrpSpPr>
      <p:grpSpPr>
        <a:xfrm>
          <a:off x="0" y="0"/>
          <a:ext cx="0" cy="0"/>
          <a:chOff x="0" y="0"/>
          <a:chExt cx="0" cy="0"/>
        </a:xfrm>
      </p:grpSpPr>
      <p:sp>
        <p:nvSpPr>
          <p:cNvPr id="390" name="Google Shape;390;p3:notes">
            <a:extLst>
              <a:ext uri="{FF2B5EF4-FFF2-40B4-BE49-F238E27FC236}">
                <a16:creationId xmlns:a16="http://schemas.microsoft.com/office/drawing/2014/main" id="{DF3E2212-1B31-869D-5DEA-215BE62AF790}"/>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indent="0">
              <a:buNone/>
            </a:pPr>
            <a:endParaRPr lang="en-US"/>
          </a:p>
        </p:txBody>
      </p:sp>
      <p:sp>
        <p:nvSpPr>
          <p:cNvPr id="391" name="Google Shape;391;p3:notes">
            <a:extLst>
              <a:ext uri="{FF2B5EF4-FFF2-40B4-BE49-F238E27FC236}">
                <a16:creationId xmlns:a16="http://schemas.microsoft.com/office/drawing/2014/main" id="{E88D4ECB-F49E-AA48-0B37-4BE11514750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37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
        <p:cNvGrpSpPr/>
        <p:nvPr/>
      </p:nvGrpSpPr>
      <p:grpSpPr>
        <a:xfrm>
          <a:off x="0" y="0"/>
          <a:ext cx="0" cy="0"/>
          <a:chOff x="0" y="0"/>
          <a:chExt cx="0" cy="0"/>
        </a:xfrm>
      </p:grpSpPr>
      <p:sp>
        <p:nvSpPr>
          <p:cNvPr id="9" name="Google Shape;9;p12"/>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12"/>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35"/>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36"/>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36"/>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37"/>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37"/>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37"/>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37"/>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37"/>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3"/>
        <p:cNvGrpSpPr/>
        <p:nvPr/>
      </p:nvGrpSpPr>
      <p:grpSpPr>
        <a:xfrm>
          <a:off x="0" y="0"/>
          <a:ext cx="0" cy="0"/>
          <a:chOff x="0" y="0"/>
          <a:chExt cx="0" cy="0"/>
        </a:xfrm>
      </p:grpSpPr>
      <p:sp>
        <p:nvSpPr>
          <p:cNvPr id="64" name="Google Shape;64;p49"/>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6"/>
        <p:cNvGrpSpPr/>
        <p:nvPr/>
      </p:nvGrpSpPr>
      <p:grpSpPr>
        <a:xfrm>
          <a:off x="0" y="0"/>
          <a:ext cx="0" cy="0"/>
          <a:chOff x="0" y="0"/>
          <a:chExt cx="0" cy="0"/>
        </a:xfrm>
      </p:grpSpPr>
      <p:sp>
        <p:nvSpPr>
          <p:cNvPr id="67" name="Google Shape;67;p50"/>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2" name="Google Shape;72;p5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52"/>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5"/>
        <p:cNvGrpSpPr/>
        <p:nvPr/>
      </p:nvGrpSpPr>
      <p:grpSpPr>
        <a:xfrm>
          <a:off x="0" y="0"/>
          <a:ext cx="0" cy="0"/>
          <a:chOff x="0" y="0"/>
          <a:chExt cx="0" cy="0"/>
        </a:xfrm>
      </p:grpSpPr>
      <p:sp>
        <p:nvSpPr>
          <p:cNvPr id="76" name="Google Shape;76;p53"/>
          <p:cNvSpPr txBox="1">
            <a:spLocks noGrp="1"/>
          </p:cNvSpPr>
          <p:nvPr>
            <p:ph type="subTitle" idx="1"/>
          </p:nvPr>
        </p:nvSpPr>
        <p:spPr>
          <a:xfrm>
            <a:off x="1160640" y="1065600"/>
            <a:ext cx="9143640" cy="110667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7"/>
        <p:cNvGrpSpPr/>
        <p:nvPr/>
      </p:nvGrpSpPr>
      <p:grpSpPr>
        <a:xfrm>
          <a:off x="0" y="0"/>
          <a:ext cx="0" cy="0"/>
          <a:chOff x="0" y="0"/>
          <a:chExt cx="0" cy="0"/>
        </a:xfrm>
      </p:grpSpPr>
      <p:sp>
        <p:nvSpPr>
          <p:cNvPr id="78" name="Google Shape;78;p54"/>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5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5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5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6" name="Google Shape;86;p5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7"/>
        <p:cNvGrpSpPr/>
        <p:nvPr/>
      </p:nvGrpSpPr>
      <p:grpSpPr>
        <a:xfrm>
          <a:off x="0" y="0"/>
          <a:ext cx="0" cy="0"/>
          <a:chOff x="0" y="0"/>
          <a:chExt cx="0" cy="0"/>
        </a:xfrm>
      </p:grpSpPr>
      <p:sp>
        <p:nvSpPr>
          <p:cNvPr id="88" name="Google Shape;88;p56"/>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5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1" name="Google Shape;91;p5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2"/>
        <p:cNvGrpSpPr/>
        <p:nvPr/>
      </p:nvGrpSpPr>
      <p:grpSpPr>
        <a:xfrm>
          <a:off x="0" y="0"/>
          <a:ext cx="0" cy="0"/>
          <a:chOff x="0" y="0"/>
          <a:chExt cx="0" cy="0"/>
        </a:xfrm>
      </p:grpSpPr>
      <p:sp>
        <p:nvSpPr>
          <p:cNvPr id="93" name="Google Shape;93;p57"/>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5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6"/>
        <p:cNvGrpSpPr/>
        <p:nvPr/>
      </p:nvGrpSpPr>
      <p:grpSpPr>
        <a:xfrm>
          <a:off x="0" y="0"/>
          <a:ext cx="0" cy="0"/>
          <a:chOff x="0" y="0"/>
          <a:chExt cx="0" cy="0"/>
        </a:xfrm>
      </p:grpSpPr>
      <p:sp>
        <p:nvSpPr>
          <p:cNvPr id="97" name="Google Shape;97;p58"/>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5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5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1" name="Google Shape;101;p5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2"/>
        <p:cNvGrpSpPr/>
        <p:nvPr/>
      </p:nvGrpSpPr>
      <p:grpSpPr>
        <a:xfrm>
          <a:off x="0" y="0"/>
          <a:ext cx="0" cy="0"/>
          <a:chOff x="0" y="0"/>
          <a:chExt cx="0" cy="0"/>
        </a:xfrm>
      </p:grpSpPr>
      <p:sp>
        <p:nvSpPr>
          <p:cNvPr id="103" name="Google Shape;103;p59"/>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5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5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5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5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5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9"/>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31"/>
          <p:cNvSpPr txBox="1">
            <a:spLocks noGrp="1"/>
          </p:cNvSpPr>
          <p:nvPr>
            <p:ph type="subTitle" idx="1"/>
          </p:nvPr>
        </p:nvSpPr>
        <p:spPr>
          <a:xfrm>
            <a:off x="1160640" y="1065600"/>
            <a:ext cx="9143640" cy="110667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32"/>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3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3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33"/>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1160640" y="1065600"/>
            <a:ext cx="9143640" cy="23871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34"/>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34"/>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160640" y="1532520"/>
            <a:ext cx="6564600" cy="238716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838080" y="127440"/>
            <a:ext cx="10497600" cy="132516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8" name="Google Shape;58;p15"/>
          <p:cNvSpPr txBox="1">
            <a:spLocks noGrp="1"/>
          </p:cNvSpPr>
          <p:nvPr>
            <p:ph type="dt" idx="10"/>
          </p:nvPr>
        </p:nvSpPr>
        <p:spPr>
          <a:xfrm>
            <a:off x="838080" y="6421320"/>
            <a:ext cx="879120" cy="364680"/>
          </a:xfrm>
          <a:prstGeom prst="rect">
            <a:avLst/>
          </a:prstGeom>
          <a:noFill/>
          <a:ln>
            <a:noFill/>
          </a:ln>
        </p:spPr>
        <p:txBody>
          <a:bodyPr spcFirstLastPara="1" wrap="square" lIns="36000"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9" name="Google Shape;59;p15"/>
          <p:cNvSpPr txBox="1">
            <a:spLocks noGrp="1"/>
          </p:cNvSpPr>
          <p:nvPr>
            <p:ph type="ftr" idx="11"/>
          </p:nvPr>
        </p:nvSpPr>
        <p:spPr>
          <a:xfrm>
            <a:off x="1717560" y="6421320"/>
            <a:ext cx="4114440" cy="364680"/>
          </a:xfrm>
          <a:prstGeom prst="rect">
            <a:avLst/>
          </a:prstGeom>
          <a:noFill/>
          <a:ln>
            <a:noFill/>
          </a:ln>
        </p:spPr>
        <p:txBody>
          <a:bodyPr spcFirstLastPara="1" wrap="square" lIns="0" tIns="45700" rIns="91425" bIns="4570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0" name="Google Shape;60;p15"/>
          <p:cNvSpPr txBox="1">
            <a:spLocks noGrp="1"/>
          </p:cNvSpPr>
          <p:nvPr>
            <p:ph type="sldNum" idx="12"/>
          </p:nvPr>
        </p:nvSpPr>
        <p:spPr>
          <a:xfrm>
            <a:off x="0" y="6421320"/>
            <a:ext cx="70200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LU"/>
              <a:t>‹#›</a:t>
            </a:fld>
            <a:endParaRPr>
              <a:latin typeface="Times New Roman"/>
              <a:ea typeface="Times New Roman"/>
              <a:cs typeface="Times New Roman"/>
              <a:sym typeface="Times New Roman"/>
            </a:endParaRPr>
          </a:p>
        </p:txBody>
      </p:sp>
      <p:sp>
        <p:nvSpPr>
          <p:cNvPr id="61" name="Google Shape;61;p15"/>
          <p:cNvSpPr txBox="1">
            <a:spLocks noGrp="1"/>
          </p:cNvSpPr>
          <p:nvPr>
            <p:ph type="body" idx="1"/>
          </p:nvPr>
        </p:nvSpPr>
        <p:spPr>
          <a:xfrm>
            <a:off x="838080" y="1805400"/>
            <a:ext cx="10497600" cy="4220280"/>
          </a:xfrm>
          <a:prstGeom prst="rect">
            <a:avLst/>
          </a:prstGeom>
          <a:noFill/>
          <a:ln>
            <a:noFill/>
          </a:ln>
        </p:spPr>
        <p:txBody>
          <a:bodyPr spcFirstLastPara="1" wrap="square" lIns="0"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739" r:id="rId9"/>
    <p:sldLayoutId id="2147483671" r:id="rId10"/>
    <p:sldLayoutId id="2147483672" r:id="rId11"/>
    <p:sldLayoutId id="214748374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OP-TED/ePO/issues/785"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OP-TED/ePO/issues/712"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OP-TED/ePO/issues/75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OP-TED/ePO/issues/756"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OP-TED/ePO/issues/529"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OP-TED/ePO/issues/764"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OP-TED/ePO/issues/762"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hyperlink" Target="https://github.com/OP-TED/ePO/issues/731" TargetMode="External"/><Relationship Id="rId3" Type="http://schemas.openxmlformats.org/officeDocument/2006/relationships/hyperlink" Target="https://github.com/OP-TED/ePO/issues?q=is%3Aissue%20state%3Aopen%20label%3A%22module%3A%20eCatalogue%22%20milestone%3A5.0.0" TargetMode="External"/><Relationship Id="rId7" Type="http://schemas.openxmlformats.org/officeDocument/2006/relationships/hyperlink" Target="https://github.com/OP-TED/ePO/issues/654"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github.com/OP-TED/ePO/issues/750" TargetMode="External"/><Relationship Id="rId5" Type="http://schemas.openxmlformats.org/officeDocument/2006/relationships/hyperlink" Target="https://github.com/OP-TED/ePO/issues/722" TargetMode="External"/><Relationship Id="rId4" Type="http://schemas.openxmlformats.org/officeDocument/2006/relationships/hyperlink" Target="https://github.com/OP-TED/ePO/issues/746" TargetMode="External"/><Relationship Id="rId9" Type="http://schemas.openxmlformats.org/officeDocument/2006/relationships/hyperlink" Target="https://github.com/OP-TED/ePO/issues/74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OP-TED/ePO/issues/654"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OP-TED/ePO/issues/654"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OP-TED/ePO/issues/731"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OP-TED/ePO/issues/744"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hyperlink" Target="https://github.com/OP-TED/ePO/issues/75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hyperlink" Target="https://github.com/OP-TED/ePO/issues/661" TargetMode="External"/><Relationship Id="rId3" Type="http://schemas.openxmlformats.org/officeDocument/2006/relationships/hyperlink" Target="https://github.com/OP-TED/ePO/issues?q=is%3Aissue%20state%3Aopen%20label%3A%22module%3A%20eFulfilment%22%20milestone%3A5.0.0" TargetMode="External"/><Relationship Id="rId7" Type="http://schemas.openxmlformats.org/officeDocument/2006/relationships/hyperlink" Target="https://github.com/OP-TED/ePO/issues/622"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s://github.com/OP-TED/ePO/issues/621" TargetMode="External"/><Relationship Id="rId5" Type="http://schemas.openxmlformats.org/officeDocument/2006/relationships/hyperlink" Target="https://github.com/OP-TED/ePO/issues/575" TargetMode="External"/><Relationship Id="rId4" Type="http://schemas.openxmlformats.org/officeDocument/2006/relationships/hyperlink" Target="https://github.com/OP-TED/ePO/issues/620" TargetMode="External"/><Relationship Id="rId9" Type="http://schemas.openxmlformats.org/officeDocument/2006/relationships/hyperlink" Target="https://github.com/OP-TED/ePO/issues/576"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OP-TED/ePO/issues/620"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OP-TED/ePO/issues/575"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OP-TED/ePO/issues/621"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github.com/OP-TED/ePO/issues/622"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OP-TED/ePO/issues/661"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OP-TED/ePO/issues?q=is%3Aissue%20state%3Aopen%20label%3A%22aux%3A%20mapping%22"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github.com/OP-TED/ePO/milestone/16"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OP-TED/ePO"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s://github.com/OP-TED/epo-conceptual-mode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s://github.com/OP-TED/ePO/issues/793"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github.com/OP-TED/ePO/issues/708"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hyperlink" Target="https://github.com/OP-TED/ePO/issues/777"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ogle.com/url?q=https://teams.microsoft.com/l/meetup-join/19%253aDMvE-SiUhrvRHl0n1XSaOl_adGlaZyf1TKNnDtSvMbg1%2540thread.tacv2/1714637816259?context%3D%257b%2522Tid%2522%253a%2522b24c8b06-522c-46fe-9080-70926f8dddb1%2522%252c%2522Oid%2522%253a%25222ef4eadd-c92c-43ac-9729-2cbd2f911346%2522%257d&amp;sa=D&amp;source=calendar&amp;ust=1720928992476749&amp;usg=AOvVaw1bBLK3pi5Uys657pH0wi-k"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hyperlink" Target="https://www.google.com/url?q=https://teams.microsoft.com/l/meetup-join/19%253aDMvE-SiUhrvRHl0n1XSaOl_adGlaZyf1TKNnDtSvMbg1%2540thread.tacv2/1714637500226?context%3D%257b%2522Tid%2522%253a%2522b24c8b06-522c-46fe-9080-70926f8dddb1%2522%252c%2522Oid%2522%253a%25222ef4eadd-c92c-43ac-9729-2cbd2f911346%2522%257d&amp;sa=D&amp;source=calendar&amp;ust=1720928992476749&amp;usg=AOvVaw0n5YrpeeNSg5dlcjsNLo_Q"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github.com/OP-TED/ePO/discussions"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mailto:natalie.muric@publications.europa.eu" TargetMode="External"/><Relationship Id="rId5" Type="http://schemas.openxmlformats.org/officeDocument/2006/relationships/hyperlink" Target="mailto:OP-EPROCUREMENT-ONTOLOGY@publications.europa.eu" TargetMode="External"/><Relationship Id="rId4" Type="http://schemas.openxmlformats.org/officeDocument/2006/relationships/hyperlink" Target="https://github.com/OP-TED/ePO/issu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OP-TED/ePO/tree/v5.0.0-rc.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github.com/OP-TED/ePO/milestone/1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
          <p:cNvSpPr txBox="1"/>
          <p:nvPr/>
        </p:nvSpPr>
        <p:spPr>
          <a:xfrm>
            <a:off x="1160640" y="2458380"/>
            <a:ext cx="5294600" cy="1448600"/>
          </a:xfrm>
          <a:prstGeom prst="rect">
            <a:avLst/>
          </a:prstGeom>
          <a:noFill/>
          <a:ln>
            <a:noFill/>
          </a:ln>
        </p:spPr>
        <p:txBody>
          <a:bodyPr spcFirstLastPara="1" wrap="square" lIns="0" tIns="45700" rIns="0" bIns="0" anchor="b" anchorCtr="0">
            <a:noAutofit/>
          </a:bodyPr>
          <a:lstStyle/>
          <a:p>
            <a:pPr algn="ctr">
              <a:lnSpc>
                <a:spcPct val="90000"/>
              </a:lnSpc>
            </a:pPr>
            <a:r>
              <a:rPr lang="en-LU" sz="4000">
                <a:solidFill>
                  <a:srgbClr val="339900"/>
                </a:solidFill>
                <a:latin typeface="Calibri"/>
                <a:ea typeface="Calibri"/>
                <a:cs typeface="Calibri"/>
                <a:sym typeface="Calibri"/>
              </a:rPr>
              <a:t>eProcurement Ontology </a:t>
            </a:r>
            <a:endParaRPr lang="en-US" sz="4000">
              <a:latin typeface="Calibri"/>
              <a:ea typeface="Calibri"/>
              <a:cs typeface="Calibri"/>
            </a:endParaRPr>
          </a:p>
          <a:p>
            <a:pPr algn="ctr">
              <a:lnSpc>
                <a:spcPct val="90000"/>
              </a:lnSpc>
            </a:pPr>
            <a:r>
              <a:rPr lang="en-LU" sz="4000">
                <a:solidFill>
                  <a:srgbClr val="339900"/>
                </a:solidFill>
                <a:latin typeface="Calibri"/>
                <a:ea typeface="Calibri"/>
                <a:cs typeface="Calibri"/>
                <a:sym typeface="Calibri"/>
              </a:rPr>
              <a:t>June 2025</a:t>
            </a:r>
            <a:endParaRPr sz="4000" b="0" i="0" u="none" strike="noStrike" cap="none">
              <a:solidFill>
                <a:srgbClr val="000000"/>
              </a:solidFill>
              <a:latin typeface="Calibri"/>
              <a:ea typeface="Calibri"/>
              <a:cs typeface="Calibri"/>
            </a:endParaRPr>
          </a:p>
        </p:txBody>
      </p:sp>
      <p:sp>
        <p:nvSpPr>
          <p:cNvPr id="388" name="Google Shape;388;p1"/>
          <p:cNvSpPr txBox="1"/>
          <p:nvPr/>
        </p:nvSpPr>
        <p:spPr>
          <a:xfrm>
            <a:off x="1160640" y="4272395"/>
            <a:ext cx="5300795" cy="1357915"/>
          </a:xfrm>
          <a:prstGeom prst="rect">
            <a:avLst/>
          </a:prstGeom>
          <a:noFill/>
          <a:ln>
            <a:noFill/>
          </a:ln>
        </p:spPr>
        <p:txBody>
          <a:bodyPr spcFirstLastPara="1" wrap="square" lIns="0" tIns="45700" rIns="91425" bIns="45700" anchor="t" anchorCtr="0">
            <a:noAutofit/>
          </a:bodyPr>
          <a:lstStyle/>
          <a:p>
            <a:pPr>
              <a:lnSpc>
                <a:spcPct val="90000"/>
              </a:lnSpc>
            </a:pPr>
            <a:r>
              <a:rPr lang="fr-BE" sz="2000" b="1" i="0" u="none" strike="noStrike" cap="none">
                <a:solidFill>
                  <a:srgbClr val="339900"/>
                </a:solidFill>
                <a:latin typeface="Calibri"/>
                <a:ea typeface="Arial"/>
                <a:cs typeface="Calibri"/>
                <a:sym typeface="Calibri"/>
              </a:rPr>
              <a:t>Online </a:t>
            </a:r>
            <a:r>
              <a:rPr lang="fr-BE" sz="2000" b="1" i="0" u="none" strike="noStrike" cap="none" err="1">
                <a:solidFill>
                  <a:srgbClr val="339900"/>
                </a:solidFill>
                <a:latin typeface="Calibri"/>
                <a:ea typeface="Arial"/>
                <a:cs typeface="Calibri"/>
                <a:sym typeface="Calibri"/>
              </a:rPr>
              <a:t>Presentation</a:t>
            </a:r>
            <a:r>
              <a:rPr lang="fr-BE" sz="2000" b="1">
                <a:solidFill>
                  <a:srgbClr val="339900"/>
                </a:solidFill>
                <a:latin typeface="Calibri"/>
                <a:cs typeface="Calibri"/>
                <a:sym typeface="Calibri"/>
              </a:rPr>
              <a:t> 03/06/2025</a:t>
            </a:r>
            <a:endParaRPr lang="fr-BE" sz="2000"/>
          </a:p>
          <a:p>
            <a:pPr>
              <a:lnSpc>
                <a:spcPct val="90000"/>
              </a:lnSpc>
            </a:pPr>
            <a:endParaRPr lang="fr-BE" sz="2000" b="1">
              <a:solidFill>
                <a:srgbClr val="339900"/>
              </a:solidFill>
              <a:latin typeface="Calibri"/>
              <a:cs typeface="Calibri"/>
            </a:endParaRPr>
          </a:p>
          <a:p>
            <a:pPr>
              <a:lnSpc>
                <a:spcPct val="90000"/>
              </a:lnSpc>
            </a:pPr>
            <a:r>
              <a:rPr lang="fr-BE" sz="2000" b="1" err="1">
                <a:solidFill>
                  <a:srgbClr val="339900"/>
                </a:solidFill>
                <a:latin typeface="Calibri"/>
                <a:cs typeface="Calibri"/>
              </a:rPr>
              <a:t>Andreea</a:t>
            </a:r>
            <a:r>
              <a:rPr lang="fr-BE" sz="2000" b="1">
                <a:solidFill>
                  <a:srgbClr val="339900"/>
                </a:solidFill>
                <a:latin typeface="Calibri"/>
                <a:cs typeface="Calibri"/>
              </a:rPr>
              <a:t> </a:t>
            </a:r>
            <a:r>
              <a:rPr lang="fr-BE" sz="2000" b="1" err="1">
                <a:solidFill>
                  <a:srgbClr val="339900"/>
                </a:solidFill>
                <a:latin typeface="Calibri"/>
                <a:cs typeface="Calibri"/>
              </a:rPr>
              <a:t>Pas</a:t>
            </a:r>
            <a:r>
              <a:rPr lang="fr-BE" sz="2000" b="1" err="1">
                <a:solidFill>
                  <a:srgbClr val="339900"/>
                </a:solidFill>
                <a:latin typeface="Calibri"/>
              </a:rPr>
              <a:t>ă</a:t>
            </a:r>
            <a:r>
              <a:rPr lang="fr-BE" sz="2000" b="1" err="1">
                <a:solidFill>
                  <a:srgbClr val="339900"/>
                </a:solidFill>
                <a:latin typeface="Calibri"/>
                <a:cs typeface="Calibri"/>
              </a:rPr>
              <a:t>re</a:t>
            </a:r>
            <a:r>
              <a:rPr lang="fr-BE" sz="2000" b="1">
                <a:solidFill>
                  <a:srgbClr val="339900"/>
                </a:solidFill>
                <a:latin typeface="Calibri"/>
                <a:cs typeface="Calibri"/>
              </a:rPr>
              <a:t>, Achilles </a:t>
            </a:r>
            <a:r>
              <a:rPr lang="fr-BE" sz="2000" b="1" err="1">
                <a:solidFill>
                  <a:srgbClr val="339900"/>
                </a:solidFill>
                <a:latin typeface="Calibri"/>
                <a:cs typeface="Calibri"/>
              </a:rPr>
              <a:t>Dougalis</a:t>
            </a:r>
            <a:endParaRPr lang="fr-BE" sz="2000" b="1" err="1">
              <a:solidFill>
                <a:srgbClr val="339900"/>
              </a:solidFill>
              <a:ea typeface="Calibri"/>
              <a:cs typeface="Calibri"/>
            </a:endParaRPr>
          </a:p>
          <a:p>
            <a:pPr>
              <a:lnSpc>
                <a:spcPct val="90000"/>
              </a:lnSpc>
            </a:pPr>
            <a:r>
              <a:rPr lang="fr-BE" sz="2000" b="1" err="1">
                <a:solidFill>
                  <a:srgbClr val="339900"/>
                </a:solidFill>
                <a:latin typeface="Calibri"/>
                <a:cs typeface="Calibri"/>
              </a:rPr>
              <a:t>Meaningfy</a:t>
            </a:r>
            <a:r>
              <a:rPr lang="fr-BE" sz="2000" b="1">
                <a:solidFill>
                  <a:srgbClr val="339900"/>
                </a:solidFill>
                <a:latin typeface="Calibri"/>
                <a:cs typeface="Calibri"/>
              </a:rPr>
              <a:t>/</a:t>
            </a:r>
            <a:r>
              <a:rPr lang="fr-BE" sz="2000" b="1" err="1">
                <a:solidFill>
                  <a:srgbClr val="339900"/>
                </a:solidFill>
                <a:latin typeface="Calibri"/>
                <a:cs typeface="Calibri"/>
              </a:rPr>
              <a:t>Infeurope</a:t>
            </a:r>
            <a:endParaRPr lang="fr-BE" sz="2000" b="1" i="0" u="none" strike="noStrike" cap="none">
              <a:solidFill>
                <a:srgbClr val="339900"/>
              </a:solidFill>
              <a:latin typeface="Calibri"/>
              <a:ea typeface="Arial"/>
              <a:cs typeface="Calibri"/>
            </a:endParaRPr>
          </a:p>
          <a:p>
            <a:pPr>
              <a:lnSpc>
                <a:spcPct val="90000"/>
              </a:lnSpc>
              <a:spcBef>
                <a:spcPts val="1001"/>
              </a:spcBef>
            </a:pP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Evidence request, submission &amp; receipt</a:t>
            </a:r>
            <a:endParaRPr lang="en-US" sz="2800" b="1"/>
          </a:p>
        </p:txBody>
      </p:sp>
      <p:pic>
        <p:nvPicPr>
          <p:cNvPr id="4" name="Εικόνα 3" descr="Εικόνα που περιέχει κείμενο, διάγραμμα, Σχέδιο, παράλληλα&#10;&#10;Το περιεχόμενο που δημιουργείται από ΑΙ μπορεί να μην είναι σωστό.">
            <a:extLst>
              <a:ext uri="{FF2B5EF4-FFF2-40B4-BE49-F238E27FC236}">
                <a16:creationId xmlns:a16="http://schemas.microsoft.com/office/drawing/2014/main" id="{2E4D09C7-8051-648D-B201-5AE52CB3BEC8}"/>
              </a:ext>
            </a:extLst>
          </p:cNvPr>
          <p:cNvPicPr>
            <a:picLocks noChangeAspect="1"/>
          </p:cNvPicPr>
          <p:nvPr/>
        </p:nvPicPr>
        <p:blipFill>
          <a:blip r:embed="rId3"/>
          <a:stretch>
            <a:fillRect/>
          </a:stretch>
        </p:blipFill>
        <p:spPr>
          <a:xfrm>
            <a:off x="0" y="1245775"/>
            <a:ext cx="12192000" cy="4985103"/>
          </a:xfrm>
          <a:prstGeom prst="rect">
            <a:avLst/>
          </a:prstGeom>
        </p:spPr>
      </p:pic>
    </p:spTree>
    <p:extLst>
      <p:ext uri="{BB962C8B-B14F-4D97-AF65-F5344CB8AC3E}">
        <p14:creationId xmlns:p14="http://schemas.microsoft.com/office/powerpoint/2010/main" val="158828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364447" y="2918301"/>
            <a:ext cx="4671377"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Qualification response</a:t>
            </a:r>
            <a:endParaRPr lang="en-US"/>
          </a:p>
        </p:txBody>
      </p:sp>
      <p:pic>
        <p:nvPicPr>
          <p:cNvPr id="4" name="Picture 3" descr="A screenshot of a computer&#10;&#10;AI-generated content may be incorrect.">
            <a:extLst>
              <a:ext uri="{FF2B5EF4-FFF2-40B4-BE49-F238E27FC236}">
                <a16:creationId xmlns:a16="http://schemas.microsoft.com/office/drawing/2014/main" id="{3D323192-69ED-50FA-4F54-67959CEA6D72}"/>
              </a:ext>
            </a:extLst>
          </p:cNvPr>
          <p:cNvPicPr>
            <a:picLocks noChangeAspect="1"/>
          </p:cNvPicPr>
          <p:nvPr/>
        </p:nvPicPr>
        <p:blipFill>
          <a:blip r:embed="rId3"/>
          <a:stretch>
            <a:fillRect/>
          </a:stretch>
        </p:blipFill>
        <p:spPr>
          <a:xfrm>
            <a:off x="4730223" y="80460"/>
            <a:ext cx="6366438" cy="6185927"/>
          </a:xfrm>
          <a:prstGeom prst="rect">
            <a:avLst/>
          </a:prstGeom>
        </p:spPr>
      </p:pic>
    </p:spTree>
    <p:extLst>
      <p:ext uri="{BB962C8B-B14F-4D97-AF65-F5344CB8AC3E}">
        <p14:creationId xmlns:p14="http://schemas.microsoft.com/office/powerpoint/2010/main" val="39554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eEvaluation</a:t>
            </a:r>
            <a:r>
              <a:rPr lang="en-US" sz="2800" b="1"/>
              <a:t> module</a:t>
            </a:r>
            <a:endParaRPr lang="en-US"/>
          </a:p>
        </p:txBody>
      </p:sp>
      <p:sp>
        <p:nvSpPr>
          <p:cNvPr id="4" name="TextBox 3">
            <a:extLst>
              <a:ext uri="{FF2B5EF4-FFF2-40B4-BE49-F238E27FC236}">
                <a16:creationId xmlns:a16="http://schemas.microsoft.com/office/drawing/2014/main" id="{9AB30F70-2A9F-3CD3-927F-50320B36440C}"/>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New module development</a:t>
            </a:r>
            <a:r>
              <a:rPr lang="en-US" sz="2800"/>
              <a:t>​</a:t>
            </a:r>
            <a:endParaRPr lang="en-US"/>
          </a:p>
        </p:txBody>
      </p:sp>
    </p:spTree>
    <p:extLst>
      <p:ext uri="{BB962C8B-B14F-4D97-AF65-F5344CB8AC3E}">
        <p14:creationId xmlns:p14="http://schemas.microsoft.com/office/powerpoint/2010/main" val="336047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69CD1E74-3BFC-08C8-4C61-12EB8F5DF147}"/>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CB7B9107-A943-E686-2D11-4D947EB8051B}"/>
              </a:ext>
            </a:extLst>
          </p:cNvPr>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r>
              <a:rPr lang="en-US" sz="2400">
                <a:ea typeface="Roboto"/>
              </a:rPr>
              <a:t> </a:t>
            </a:r>
            <a:endParaRPr lang="en-US">
              <a:ea typeface="Roboto"/>
            </a:endParaRPr>
          </a:p>
          <a:p>
            <a:r>
              <a:rPr lang="en-US" sz="2400">
                <a:ea typeface="Roboto"/>
              </a:rPr>
              <a:t> </a:t>
            </a:r>
            <a:r>
              <a:rPr lang="en-US" sz="2400" err="1">
                <a:ea typeface="Roboto"/>
              </a:rPr>
              <a:t>eEvaluation</a:t>
            </a:r>
            <a:r>
              <a:rPr lang="en-US" sz="2400">
                <a:ea typeface="Roboto"/>
              </a:rPr>
              <a:t> refers to the evaluation report in digital format that evaluates the tenders submitted by tenderers or candidates (in the case of multistage procedures) depending on the procedure that is adopted, to provide input for the award decision.</a:t>
            </a:r>
            <a:endParaRPr lang="en-US"/>
          </a:p>
          <a:p>
            <a:pPr lvl="8"/>
            <a:endParaRPr lang="en-US" sz="1600">
              <a:ea typeface="Roboto"/>
            </a:endParaRPr>
          </a:p>
          <a:p>
            <a:pPr marL="342900" lvl="8" indent="-342900">
              <a:buAutoNum type="arabicPeriod"/>
            </a:pPr>
            <a:endParaRPr lang="en-US" sz="2400">
              <a:ea typeface="Roboto"/>
            </a:endParaRPr>
          </a:p>
          <a:p>
            <a:pPr lvl="8"/>
            <a:r>
              <a:rPr lang="en-US" sz="2400">
                <a:ea typeface="Roboto"/>
              </a:rPr>
              <a:t> Documents included in </a:t>
            </a:r>
            <a:r>
              <a:rPr lang="en-US" sz="2400" err="1">
                <a:ea typeface="Roboto"/>
              </a:rPr>
              <a:t>eEvaluation</a:t>
            </a:r>
            <a:r>
              <a:rPr lang="en-US" sz="2400">
                <a:ea typeface="Roboto"/>
              </a:rPr>
              <a:t>:</a:t>
            </a:r>
          </a:p>
          <a:p>
            <a:pPr marL="457200" lvl="8" indent="-457200">
              <a:lnSpc>
                <a:spcPct val="150000"/>
              </a:lnSpc>
              <a:buAutoNum type="arabicPeriod"/>
            </a:pPr>
            <a:r>
              <a:rPr lang="en-US" sz="2000">
                <a:ea typeface="Roboto"/>
              </a:rPr>
              <a:t>Evaluation Report</a:t>
            </a:r>
          </a:p>
          <a:p>
            <a:pPr marL="457200" lvl="8" indent="-457200">
              <a:lnSpc>
                <a:spcPct val="150000"/>
              </a:lnSpc>
              <a:buAutoNum type="arabicPeriod"/>
            </a:pPr>
            <a:r>
              <a:rPr lang="en-US" sz="2000">
                <a:ea typeface="Roboto"/>
              </a:rPr>
              <a:t>Tender Clarification Request</a:t>
            </a:r>
          </a:p>
          <a:p>
            <a:pPr marL="457200" lvl="8" indent="-457200">
              <a:lnSpc>
                <a:spcPct val="150000"/>
              </a:lnSpc>
              <a:buAutoNum type="arabicPeriod"/>
            </a:pPr>
            <a:r>
              <a:rPr lang="en-US" sz="2000">
                <a:ea typeface="Roboto"/>
              </a:rPr>
              <a:t>Tender Clarification</a:t>
            </a:r>
          </a:p>
          <a:p>
            <a:pPr marL="179705">
              <a:spcBef>
                <a:spcPts val="1001"/>
              </a:spcBef>
              <a:buSzPts val="2000"/>
              <a:buChar char="•"/>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A34A98D8-BF03-7D0F-BD15-D4E88B20F91B}"/>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eEvaluation</a:t>
            </a:r>
            <a:r>
              <a:rPr lang="en-US" sz="2800" b="1">
                <a:ea typeface="Calibri"/>
                <a:sym typeface="Calibri"/>
              </a:rPr>
              <a:t> module </a:t>
            </a:r>
            <a:endParaRPr lang="en-US" sz="2800">
              <a:ea typeface="Calibri"/>
              <a:sym typeface="Calibri"/>
            </a:endParaRPr>
          </a:p>
        </p:txBody>
      </p:sp>
    </p:spTree>
    <p:extLst>
      <p:ext uri="{BB962C8B-B14F-4D97-AF65-F5344CB8AC3E}">
        <p14:creationId xmlns:p14="http://schemas.microsoft.com/office/powerpoint/2010/main" val="61277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Evaluation</a:t>
            </a:r>
            <a:endParaRPr lang="en-US" sz="2800" b="1">
              <a:highlight>
                <a:srgbClr val="FFFF00"/>
              </a:highlight>
            </a:endParaRPr>
          </a:p>
        </p:txBody>
      </p:sp>
      <p:pic>
        <p:nvPicPr>
          <p:cNvPr id="4" name="Picture 3" descr="A diagram of a computer&#10;&#10;AI-generated content may be incorrect.">
            <a:extLst>
              <a:ext uri="{FF2B5EF4-FFF2-40B4-BE49-F238E27FC236}">
                <a16:creationId xmlns:a16="http://schemas.microsoft.com/office/drawing/2014/main" id="{5D488896-A5C7-C259-CD1A-3A5A70C50351}"/>
              </a:ext>
            </a:extLst>
          </p:cNvPr>
          <p:cNvPicPr>
            <a:picLocks noChangeAspect="1"/>
          </p:cNvPicPr>
          <p:nvPr/>
        </p:nvPicPr>
        <p:blipFill>
          <a:blip r:embed="rId3"/>
          <a:stretch>
            <a:fillRect/>
          </a:stretch>
        </p:blipFill>
        <p:spPr>
          <a:xfrm>
            <a:off x="909331" y="790398"/>
            <a:ext cx="9369959" cy="5457056"/>
          </a:xfrm>
          <a:prstGeom prst="rect">
            <a:avLst/>
          </a:prstGeom>
        </p:spPr>
      </p:pic>
    </p:spTree>
    <p:extLst>
      <p:ext uri="{BB962C8B-B14F-4D97-AF65-F5344CB8AC3E}">
        <p14:creationId xmlns:p14="http://schemas.microsoft.com/office/powerpoint/2010/main" val="62145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Evaluation roles</a:t>
            </a:r>
            <a:endParaRPr lang="en-US" sz="2800" b="1">
              <a:highlight>
                <a:srgbClr val="FFFF00"/>
              </a:highlight>
            </a:endParaRPr>
          </a:p>
        </p:txBody>
      </p:sp>
      <p:pic>
        <p:nvPicPr>
          <p:cNvPr id="4" name="Picture 3" descr="A diagram of a computer&#10;&#10;AI-generated content may be incorrect.">
            <a:extLst>
              <a:ext uri="{FF2B5EF4-FFF2-40B4-BE49-F238E27FC236}">
                <a16:creationId xmlns:a16="http://schemas.microsoft.com/office/drawing/2014/main" id="{645335A4-2B32-9D01-FF05-21FE54639B8A}"/>
              </a:ext>
            </a:extLst>
          </p:cNvPr>
          <p:cNvPicPr>
            <a:picLocks noChangeAspect="1"/>
          </p:cNvPicPr>
          <p:nvPr/>
        </p:nvPicPr>
        <p:blipFill>
          <a:blip r:embed="rId3"/>
          <a:stretch>
            <a:fillRect/>
          </a:stretch>
        </p:blipFill>
        <p:spPr>
          <a:xfrm>
            <a:off x="0" y="1444003"/>
            <a:ext cx="12192000" cy="4481150"/>
          </a:xfrm>
          <a:prstGeom prst="rect">
            <a:avLst/>
          </a:prstGeom>
        </p:spPr>
      </p:pic>
    </p:spTree>
    <p:extLst>
      <p:ext uri="{BB962C8B-B14F-4D97-AF65-F5344CB8AC3E}">
        <p14:creationId xmlns:p14="http://schemas.microsoft.com/office/powerpoint/2010/main" val="180081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Evaluation criteria</a:t>
            </a:r>
            <a:endParaRPr lang="en-US" sz="2800" b="1"/>
          </a:p>
        </p:txBody>
      </p:sp>
      <p:pic>
        <p:nvPicPr>
          <p:cNvPr id="4" name="Picture 3" descr="A diagram of a computer&#10;&#10;AI-generated content may be incorrect.">
            <a:extLst>
              <a:ext uri="{FF2B5EF4-FFF2-40B4-BE49-F238E27FC236}">
                <a16:creationId xmlns:a16="http://schemas.microsoft.com/office/drawing/2014/main" id="{266C740E-1D9B-2DF5-FCB0-A9908D307F0E}"/>
              </a:ext>
            </a:extLst>
          </p:cNvPr>
          <p:cNvPicPr>
            <a:picLocks noChangeAspect="1"/>
          </p:cNvPicPr>
          <p:nvPr/>
        </p:nvPicPr>
        <p:blipFill>
          <a:blip r:embed="rId3"/>
          <a:stretch>
            <a:fillRect/>
          </a:stretch>
        </p:blipFill>
        <p:spPr>
          <a:xfrm>
            <a:off x="1206894" y="787727"/>
            <a:ext cx="9782944" cy="5486061"/>
          </a:xfrm>
          <a:prstGeom prst="rect">
            <a:avLst/>
          </a:prstGeom>
        </p:spPr>
      </p:pic>
    </p:spTree>
    <p:extLst>
      <p:ext uri="{BB962C8B-B14F-4D97-AF65-F5344CB8AC3E}">
        <p14:creationId xmlns:p14="http://schemas.microsoft.com/office/powerpoint/2010/main" val="424011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Tender clarification request &amp; response</a:t>
            </a:r>
            <a:endParaRPr lang="en-US"/>
          </a:p>
        </p:txBody>
      </p:sp>
      <p:pic>
        <p:nvPicPr>
          <p:cNvPr id="4" name="Picture 3">
            <a:extLst>
              <a:ext uri="{FF2B5EF4-FFF2-40B4-BE49-F238E27FC236}">
                <a16:creationId xmlns:a16="http://schemas.microsoft.com/office/drawing/2014/main" id="{2DDEF123-E28C-24A1-0025-535A0009220D}"/>
              </a:ext>
            </a:extLst>
          </p:cNvPr>
          <p:cNvPicPr>
            <a:picLocks noChangeAspect="1"/>
          </p:cNvPicPr>
          <p:nvPr/>
        </p:nvPicPr>
        <p:blipFill>
          <a:blip r:embed="rId3"/>
          <a:stretch>
            <a:fillRect/>
          </a:stretch>
        </p:blipFill>
        <p:spPr>
          <a:xfrm>
            <a:off x="515888" y="910687"/>
            <a:ext cx="11160224" cy="5352932"/>
          </a:xfrm>
          <a:prstGeom prst="rect">
            <a:avLst/>
          </a:prstGeom>
        </p:spPr>
      </p:pic>
    </p:spTree>
    <p:extLst>
      <p:ext uri="{BB962C8B-B14F-4D97-AF65-F5344CB8AC3E}">
        <p14:creationId xmlns:p14="http://schemas.microsoft.com/office/powerpoint/2010/main" val="107434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51E8D-42AA-4ACC-37A6-0CA749B8E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68012-3A02-A807-B806-D4E54E40FFDE}"/>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eAwarding</a:t>
            </a:r>
            <a:r>
              <a:rPr lang="en-US" sz="2800" b="1"/>
              <a:t> module</a:t>
            </a:r>
            <a:endParaRPr lang="en-US"/>
          </a:p>
        </p:txBody>
      </p:sp>
      <p:sp>
        <p:nvSpPr>
          <p:cNvPr id="4" name="TextBox 3">
            <a:extLst>
              <a:ext uri="{FF2B5EF4-FFF2-40B4-BE49-F238E27FC236}">
                <a16:creationId xmlns:a16="http://schemas.microsoft.com/office/drawing/2014/main" id="{8B534DE9-96F4-12A3-E8C1-911810162F0D}"/>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New module development</a:t>
            </a:r>
            <a:r>
              <a:rPr lang="en-US" sz="2800"/>
              <a:t>​</a:t>
            </a:r>
            <a:endParaRPr lang="en-US"/>
          </a:p>
        </p:txBody>
      </p:sp>
    </p:spTree>
    <p:extLst>
      <p:ext uri="{BB962C8B-B14F-4D97-AF65-F5344CB8AC3E}">
        <p14:creationId xmlns:p14="http://schemas.microsoft.com/office/powerpoint/2010/main" val="131723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9FA2BC1C-2B9B-5BA6-3051-A029AA3518EC}"/>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3C5FEEB1-1AF6-E4F7-D978-F2684D668BC8}"/>
              </a:ext>
            </a:extLst>
          </p:cNvPr>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endParaRPr lang="en-US" sz="2400">
              <a:ea typeface="Roboto"/>
            </a:endParaRPr>
          </a:p>
          <a:p>
            <a:r>
              <a:rPr lang="en-US" sz="2400">
                <a:ea typeface="Roboto"/>
              </a:rPr>
              <a:t> </a:t>
            </a:r>
            <a:r>
              <a:rPr lang="en-US" sz="2400" err="1">
                <a:ea typeface="Roboto"/>
              </a:rPr>
              <a:t>eAwarding</a:t>
            </a:r>
            <a:r>
              <a:rPr lang="en-US" sz="2400">
                <a:ea typeface="Roboto"/>
              </a:rPr>
              <a:t> refers to:</a:t>
            </a:r>
            <a:endParaRPr lang="en-US">
              <a:ea typeface="Roboto"/>
            </a:endParaRPr>
          </a:p>
          <a:p>
            <a:endParaRPr lang="en-US"/>
          </a:p>
          <a:p>
            <a:pPr marL="457200" indent="-457200">
              <a:buAutoNum type="arabicPeriod"/>
            </a:pPr>
            <a:r>
              <a:rPr lang="en-US" sz="2000">
                <a:ea typeface="Roboto"/>
              </a:rPr>
              <a:t>The Award Decision in the digital format created and signed by the Unique Responsible of the Procurement</a:t>
            </a:r>
            <a:endParaRPr lang="en-US" sz="2000"/>
          </a:p>
          <a:p>
            <a:pPr marL="342900" indent="-342900">
              <a:buAutoNum type="arabicPeriod"/>
            </a:pPr>
            <a:endParaRPr lang="en-US" sz="2000"/>
          </a:p>
          <a:p>
            <a:pPr marL="457200" indent="-457200">
              <a:buAutoNum type="arabicPeriod"/>
            </a:pPr>
            <a:r>
              <a:rPr lang="en-US" sz="2000">
                <a:ea typeface="Roboto"/>
              </a:rPr>
              <a:t>The notification to all Tenderers as to the result of the Procurement The Award Decision is based on the Evaluation Report. The Unique Responsible of the Procurement either accepts the findings of the Evaluation Report or takes another decision (if the Winner does not fulfill all the criteria for the award of the contract).</a:t>
            </a:r>
            <a:endParaRPr lang="en-US" sz="2000"/>
          </a:p>
          <a:p>
            <a:pPr lvl="8"/>
            <a:endParaRPr lang="en-US" sz="1600">
              <a:ea typeface="Roboto"/>
            </a:endParaRPr>
          </a:p>
          <a:p>
            <a:pPr marL="342900" lvl="8" indent="-342900">
              <a:buAutoNum type="arabicPeriod"/>
            </a:pPr>
            <a:endParaRPr lang="en-US" sz="2400">
              <a:ea typeface="Roboto"/>
            </a:endParaRPr>
          </a:p>
          <a:p>
            <a:pPr lvl="8"/>
            <a:r>
              <a:rPr lang="en-US" sz="2400">
                <a:ea typeface="Roboto"/>
              </a:rPr>
              <a:t> Documents included in </a:t>
            </a:r>
            <a:r>
              <a:rPr lang="en-US" sz="2400" err="1">
                <a:ea typeface="Roboto"/>
              </a:rPr>
              <a:t>eAwarding</a:t>
            </a:r>
            <a:r>
              <a:rPr lang="en-US" sz="2400">
                <a:ea typeface="Roboto"/>
              </a:rPr>
              <a:t>:</a:t>
            </a:r>
          </a:p>
          <a:p>
            <a:pPr marL="457200" lvl="8" indent="-457200">
              <a:lnSpc>
                <a:spcPct val="150000"/>
              </a:lnSpc>
              <a:buAutoNum type="arabicPeriod"/>
            </a:pPr>
            <a:r>
              <a:rPr lang="en-US" sz="2000">
                <a:ea typeface="Roboto"/>
              </a:rPr>
              <a:t>Award Decision Notification</a:t>
            </a:r>
            <a:endParaRPr lang="en-US"/>
          </a:p>
          <a:p>
            <a:pPr marL="179705">
              <a:spcBef>
                <a:spcPts val="1001"/>
              </a:spcBef>
              <a:buSzPts val="2000"/>
              <a:buAutoNum type="arabicPeriod"/>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4E9C17A4-49A0-C0D4-DC52-3E8CB02878CF}"/>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eAwarding</a:t>
            </a:r>
            <a:r>
              <a:rPr lang="en-US" sz="2800" b="1">
                <a:ea typeface="Calibri"/>
                <a:sym typeface="Calibri"/>
              </a:rPr>
              <a:t> module </a:t>
            </a:r>
            <a:endParaRPr lang="en-US" sz="2800">
              <a:ea typeface="Calibri"/>
              <a:sym typeface="Calibri"/>
            </a:endParaRPr>
          </a:p>
        </p:txBody>
      </p:sp>
    </p:spTree>
    <p:extLst>
      <p:ext uri="{BB962C8B-B14F-4D97-AF65-F5344CB8AC3E}">
        <p14:creationId xmlns:p14="http://schemas.microsoft.com/office/powerpoint/2010/main" val="413767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
          <p:cNvSpPr txBox="1"/>
          <p:nvPr/>
        </p:nvSpPr>
        <p:spPr>
          <a:xfrm>
            <a:off x="847205" y="192140"/>
            <a:ext cx="10497600" cy="1325100"/>
          </a:xfrm>
          <a:prstGeom prst="rect">
            <a:avLst/>
          </a:prstGeom>
          <a:noFill/>
          <a:ln>
            <a:noFill/>
          </a:ln>
        </p:spPr>
        <p:txBody>
          <a:bodyPr spcFirstLastPara="1" wrap="square" lIns="0" tIns="45700" rIns="0" bIns="0" anchor="b" anchorCtr="0">
            <a:noAutofit/>
          </a:bodyPr>
          <a:lstStyle/>
          <a:p>
            <a:pPr marL="0" marR="0" lvl="0" indent="0" algn="l" rtl="0">
              <a:lnSpc>
                <a:spcPct val="90000"/>
              </a:lnSpc>
              <a:spcBef>
                <a:spcPts val="0"/>
              </a:spcBef>
              <a:spcAft>
                <a:spcPts val="0"/>
              </a:spcAft>
              <a:buNone/>
            </a:pPr>
            <a:endParaRPr lang="en-US" sz="2800" b="1" i="0" u="none" strike="noStrike" cap="none">
              <a:solidFill>
                <a:srgbClr val="000000"/>
              </a:solidFill>
              <a:latin typeface="Calibri"/>
              <a:ea typeface="Calibri"/>
              <a:cs typeface="Calibri"/>
            </a:endParaRPr>
          </a:p>
        </p:txBody>
      </p:sp>
      <p:sp>
        <p:nvSpPr>
          <p:cNvPr id="394" name="Google Shape;394;p3"/>
          <p:cNvSpPr txBox="1"/>
          <p:nvPr/>
        </p:nvSpPr>
        <p:spPr>
          <a:xfrm>
            <a:off x="846940" y="2694185"/>
            <a:ext cx="10499902" cy="1475997"/>
          </a:xfrm>
          <a:prstGeom prst="rect">
            <a:avLst/>
          </a:prstGeom>
          <a:noFill/>
          <a:ln>
            <a:noFill/>
          </a:ln>
        </p:spPr>
        <p:txBody>
          <a:bodyPr spcFirstLastPara="1" wrap="square" lIns="0" tIns="45700" rIns="91425" bIns="45700" anchor="t" anchorCtr="0">
            <a:noAutofit/>
          </a:bodyPr>
          <a:lstStyle/>
          <a:p>
            <a:pPr marL="635" lvl="1" algn="ctr">
              <a:lnSpc>
                <a:spcPct val="90000"/>
              </a:lnSpc>
              <a:spcBef>
                <a:spcPts val="1001"/>
              </a:spcBef>
              <a:buSzPts val="2000"/>
            </a:pPr>
            <a:r>
              <a:rPr lang="en-US" sz="2800" i="1">
                <a:latin typeface="Calibri"/>
                <a:ea typeface="Calibri"/>
              </a:rPr>
              <a:t>The goal of this meeting is to present: </a:t>
            </a:r>
            <a:endParaRPr lang="en-US" sz="2800">
              <a:latin typeface="Calibri"/>
              <a:ea typeface="Calibri"/>
              <a:cs typeface="Calibri"/>
            </a:endParaRPr>
          </a:p>
          <a:p>
            <a:pPr marL="635" lvl="1" algn="ctr">
              <a:lnSpc>
                <a:spcPct val="90000"/>
              </a:lnSpc>
              <a:spcBef>
                <a:spcPts val="1001"/>
              </a:spcBef>
              <a:buSzPts val="2000"/>
            </a:pPr>
            <a:r>
              <a:rPr lang="en-US" sz="2800" i="1">
                <a:latin typeface="Calibri"/>
                <a:ea typeface="Calibri"/>
              </a:rPr>
              <a:t>(a) the work carried out from July 2024 to June 2025</a:t>
            </a:r>
          </a:p>
          <a:p>
            <a:pPr marL="635" lvl="1" algn="ctr">
              <a:lnSpc>
                <a:spcPct val="90000"/>
              </a:lnSpc>
              <a:spcBef>
                <a:spcPts val="1001"/>
              </a:spcBef>
              <a:buSzPts val="2000"/>
            </a:pPr>
            <a:r>
              <a:rPr lang="en-US" sz="2800" i="1">
                <a:latin typeface="Calibri"/>
                <a:ea typeface="Calibri"/>
              </a:rPr>
              <a:t>(b) </a:t>
            </a:r>
            <a:r>
              <a:rPr lang="en-US" sz="2800" i="1">
                <a:ea typeface="Calibri"/>
              </a:rPr>
              <a:t>the work planned for the second half of 2025.</a:t>
            </a:r>
            <a:endParaRPr lang="en-US" sz="2800" i="1">
              <a:latin typeface="Calibri"/>
              <a:ea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65BE1715-E1ED-6D36-8923-7965587B457C}"/>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4819FEE5-FFB2-53DF-5934-2ED718F4B440}"/>
              </a:ext>
            </a:extLst>
          </p:cNvPr>
          <p:cNvSpPr txBox="1"/>
          <p:nvPr/>
        </p:nvSpPr>
        <p:spPr>
          <a:xfrm>
            <a:off x="80472" y="3131283"/>
            <a:ext cx="3166309" cy="597220"/>
          </a:xfrm>
          <a:prstGeom prst="rect">
            <a:avLst/>
          </a:prstGeom>
          <a:noFill/>
          <a:ln>
            <a:noFill/>
          </a:ln>
        </p:spPr>
        <p:txBody>
          <a:bodyPr spcFirstLastPara="1" wrap="square" lIns="0" tIns="45700" rIns="0" bIns="0" anchor="b" anchorCtr="0">
            <a:noAutofit/>
          </a:bodyPr>
          <a:lstStyle/>
          <a:p>
            <a:pPr algn="ctr">
              <a:lnSpc>
                <a:spcPct val="90000"/>
              </a:lnSpc>
            </a:pPr>
            <a:r>
              <a:rPr lang="en-US" sz="2800" b="1">
                <a:sym typeface="Calibri"/>
              </a:rPr>
              <a:t>Award Decision Notification</a:t>
            </a:r>
            <a:endParaRPr lang="en-US" sz="2800" b="1">
              <a:highlight>
                <a:srgbClr val="FFFF00"/>
              </a:highlight>
            </a:endParaRPr>
          </a:p>
        </p:txBody>
      </p:sp>
      <p:pic>
        <p:nvPicPr>
          <p:cNvPr id="2" name="Picture 1" descr="A diagram of a computer&#10;&#10;AI-generated content may be incorrect.">
            <a:extLst>
              <a:ext uri="{FF2B5EF4-FFF2-40B4-BE49-F238E27FC236}">
                <a16:creationId xmlns:a16="http://schemas.microsoft.com/office/drawing/2014/main" id="{DDECD744-C3C5-83D8-DC99-7FE5667DDC12}"/>
              </a:ext>
            </a:extLst>
          </p:cNvPr>
          <p:cNvPicPr>
            <a:picLocks noChangeAspect="1"/>
          </p:cNvPicPr>
          <p:nvPr/>
        </p:nvPicPr>
        <p:blipFill>
          <a:blip r:embed="rId3"/>
          <a:stretch>
            <a:fillRect/>
          </a:stretch>
        </p:blipFill>
        <p:spPr>
          <a:xfrm>
            <a:off x="3143418" y="241379"/>
            <a:ext cx="8673921" cy="5954012"/>
          </a:xfrm>
          <a:prstGeom prst="rect">
            <a:avLst/>
          </a:prstGeom>
        </p:spPr>
      </p:pic>
    </p:spTree>
    <p:extLst>
      <p:ext uri="{BB962C8B-B14F-4D97-AF65-F5344CB8AC3E}">
        <p14:creationId xmlns:p14="http://schemas.microsoft.com/office/powerpoint/2010/main" val="31297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CF60A-5FF4-3515-C24C-3E406F3EF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D3368-6626-CD13-B46B-00195154339E}"/>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eRequest</a:t>
            </a:r>
            <a:r>
              <a:rPr lang="en-US" sz="2800" b="1"/>
              <a:t> module</a:t>
            </a:r>
            <a:endParaRPr lang="en-US"/>
          </a:p>
        </p:txBody>
      </p:sp>
      <p:sp>
        <p:nvSpPr>
          <p:cNvPr id="4" name="TextBox 3">
            <a:extLst>
              <a:ext uri="{FF2B5EF4-FFF2-40B4-BE49-F238E27FC236}">
                <a16:creationId xmlns:a16="http://schemas.microsoft.com/office/drawing/2014/main" id="{E23A2BEE-E239-FDEA-AB44-73DF7F628456}"/>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New module development</a:t>
            </a:r>
            <a:r>
              <a:rPr lang="en-US" sz="2800"/>
              <a:t>​</a:t>
            </a:r>
            <a:endParaRPr lang="en-US"/>
          </a:p>
        </p:txBody>
      </p:sp>
    </p:spTree>
    <p:extLst>
      <p:ext uri="{BB962C8B-B14F-4D97-AF65-F5344CB8AC3E}">
        <p14:creationId xmlns:p14="http://schemas.microsoft.com/office/powerpoint/2010/main" val="303410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CB354210-BE1C-9DFD-F1C2-6ADEE7C480F1}"/>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BD63EC69-054A-E3C3-8576-D2596C1C2B50}"/>
              </a:ext>
            </a:extLst>
          </p:cNvPr>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endParaRPr lang="en-US" sz="2400">
              <a:ea typeface="Roboto"/>
            </a:endParaRPr>
          </a:p>
          <a:p>
            <a:endParaRPr lang="en-US" sz="2400">
              <a:ea typeface="Roboto"/>
            </a:endParaRPr>
          </a:p>
          <a:p>
            <a:r>
              <a:rPr lang="en-US" sz="2400">
                <a:ea typeface="Roboto"/>
              </a:rPr>
              <a:t> </a:t>
            </a:r>
            <a:r>
              <a:rPr lang="en-US" sz="2400" err="1">
                <a:ea typeface="Roboto"/>
              </a:rPr>
              <a:t>eRequest</a:t>
            </a:r>
            <a:r>
              <a:rPr lang="en-US" sz="2400">
                <a:ea typeface="Roboto"/>
              </a:rPr>
              <a:t> represents a document created by the Buyer to request an offer for goods and services from a Contractor within a Framework Agreement and direct awards for procurements below threshold (small scale procurement).</a:t>
            </a:r>
          </a:p>
          <a:p>
            <a:pPr lvl="8"/>
            <a:endParaRPr lang="en-US" sz="1600">
              <a:ea typeface="Roboto"/>
            </a:endParaRPr>
          </a:p>
          <a:p>
            <a:pPr marL="342900" lvl="8" indent="-342900">
              <a:buAutoNum type="arabicPeriod"/>
            </a:pPr>
            <a:endParaRPr lang="en-US" sz="2400">
              <a:ea typeface="Roboto"/>
            </a:endParaRPr>
          </a:p>
          <a:p>
            <a:pPr marL="342900" lvl="8" indent="-342900">
              <a:buAutoNum type="arabicPeriod"/>
            </a:pPr>
            <a:endParaRPr lang="en-US" sz="2400">
              <a:ea typeface="Roboto"/>
            </a:endParaRPr>
          </a:p>
          <a:p>
            <a:pPr lvl="8"/>
            <a:r>
              <a:rPr lang="en-US" sz="2400">
                <a:ea typeface="Roboto"/>
              </a:rPr>
              <a:t> Documents included in </a:t>
            </a:r>
            <a:r>
              <a:rPr lang="en-US" sz="2400" err="1">
                <a:ea typeface="Roboto"/>
              </a:rPr>
              <a:t>eRequest</a:t>
            </a:r>
            <a:r>
              <a:rPr lang="en-US" sz="2400">
                <a:ea typeface="Roboto"/>
              </a:rPr>
              <a:t>:</a:t>
            </a:r>
          </a:p>
          <a:p>
            <a:pPr marL="457200" lvl="8" indent="-457200">
              <a:lnSpc>
                <a:spcPct val="150000"/>
              </a:lnSpc>
              <a:buAutoNum type="arabicPeriod"/>
            </a:pPr>
            <a:r>
              <a:rPr lang="en-US" sz="2000">
                <a:ea typeface="Roboto"/>
              </a:rPr>
              <a:t>Request for Offer</a:t>
            </a:r>
            <a:endParaRPr lang="en-US"/>
          </a:p>
          <a:p>
            <a:pPr marL="179705">
              <a:spcBef>
                <a:spcPts val="1001"/>
              </a:spcBef>
              <a:buSzPts val="2000"/>
              <a:buAutoNum type="arabicPeriod"/>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6CA9A470-3CA6-624A-E7BF-179AC51950B9}"/>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eRequest</a:t>
            </a:r>
            <a:r>
              <a:rPr lang="en-US" sz="2800" b="1">
                <a:ea typeface="Calibri"/>
                <a:sym typeface="Calibri"/>
              </a:rPr>
              <a:t> module </a:t>
            </a:r>
            <a:endParaRPr lang="en-US" sz="2800">
              <a:ea typeface="Calibri"/>
              <a:sym typeface="Calibri"/>
            </a:endParaRPr>
          </a:p>
        </p:txBody>
      </p:sp>
    </p:spTree>
    <p:extLst>
      <p:ext uri="{BB962C8B-B14F-4D97-AF65-F5344CB8AC3E}">
        <p14:creationId xmlns:p14="http://schemas.microsoft.com/office/powerpoint/2010/main" val="169749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7FAA1AB9-B167-EE86-9AEF-A15B34DDAD57}"/>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C423DBE0-8BA8-D464-99DA-ED01638765AD}"/>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Request for offer</a:t>
            </a:r>
            <a:endParaRPr lang="en-US"/>
          </a:p>
        </p:txBody>
      </p:sp>
      <p:pic>
        <p:nvPicPr>
          <p:cNvPr id="2" name="Picture 1" descr="A computer screen shot of a diagram&#10;&#10;AI-generated content may be incorrect.">
            <a:extLst>
              <a:ext uri="{FF2B5EF4-FFF2-40B4-BE49-F238E27FC236}">
                <a16:creationId xmlns:a16="http://schemas.microsoft.com/office/drawing/2014/main" id="{1358841D-E25B-5EC6-17BA-EEF28BE45932}"/>
              </a:ext>
            </a:extLst>
          </p:cNvPr>
          <p:cNvPicPr>
            <a:picLocks noChangeAspect="1"/>
          </p:cNvPicPr>
          <p:nvPr/>
        </p:nvPicPr>
        <p:blipFill>
          <a:blip r:embed="rId3"/>
          <a:stretch>
            <a:fillRect/>
          </a:stretch>
        </p:blipFill>
        <p:spPr>
          <a:xfrm>
            <a:off x="685208" y="872632"/>
            <a:ext cx="10821582" cy="5439307"/>
          </a:xfrm>
          <a:prstGeom prst="rect">
            <a:avLst/>
          </a:prstGeom>
        </p:spPr>
      </p:pic>
    </p:spTree>
    <p:extLst>
      <p:ext uri="{BB962C8B-B14F-4D97-AF65-F5344CB8AC3E}">
        <p14:creationId xmlns:p14="http://schemas.microsoft.com/office/powerpoint/2010/main" val="306603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C4CC-64BA-2AAA-016B-BE8E84D10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A1597-1D1C-3BE9-2940-025EEE2777D6}"/>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eForms</a:t>
            </a:r>
            <a:r>
              <a:rPr lang="en-US" sz="2800" b="1"/>
              <a:t> mapping requirements </a:t>
            </a:r>
            <a:endParaRPr lang="en-US" b="1"/>
          </a:p>
        </p:txBody>
      </p:sp>
      <p:sp>
        <p:nvSpPr>
          <p:cNvPr id="4" name="TextBox 3">
            <a:extLst>
              <a:ext uri="{FF2B5EF4-FFF2-40B4-BE49-F238E27FC236}">
                <a16:creationId xmlns:a16="http://schemas.microsoft.com/office/drawing/2014/main" id="{884831FC-2F29-D8FF-5EA6-BB053054FD6D}"/>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Evolution of the </a:t>
            </a:r>
            <a:r>
              <a:rPr lang="en-US" sz="2800" b="1" err="1"/>
              <a:t>ePO</a:t>
            </a:r>
            <a:endParaRPr lang="en-US" sz="2800" err="1"/>
          </a:p>
        </p:txBody>
      </p:sp>
    </p:spTree>
    <p:extLst>
      <p:ext uri="{BB962C8B-B14F-4D97-AF65-F5344CB8AC3E}">
        <p14:creationId xmlns:p14="http://schemas.microsoft.com/office/powerpoint/2010/main" val="650659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F9986688-8F57-9927-818D-1492B6201A26}"/>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7B7372FE-C503-8DA2-8D22-7F4C260B0FD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C15A994E-5951-EBE2-2216-F15268C0D26D}"/>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Model E1 (premarket consultation) notice #785</a:t>
            </a: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CAC7A575-573A-DE29-A23A-90C0379045DE}"/>
              </a:ext>
            </a:extLst>
          </p:cNvPr>
          <p:cNvPicPr>
            <a:picLocks noChangeAspect="1"/>
          </p:cNvPicPr>
          <p:nvPr/>
        </p:nvPicPr>
        <p:blipFill>
          <a:blip r:embed="rId4"/>
          <a:stretch>
            <a:fillRect/>
          </a:stretch>
        </p:blipFill>
        <p:spPr>
          <a:xfrm>
            <a:off x="1955642" y="1650945"/>
            <a:ext cx="8280714" cy="4644680"/>
          </a:xfrm>
          <a:prstGeom prst="rect">
            <a:avLst/>
          </a:prstGeom>
        </p:spPr>
      </p:pic>
    </p:spTree>
    <p:extLst>
      <p:ext uri="{BB962C8B-B14F-4D97-AF65-F5344CB8AC3E}">
        <p14:creationId xmlns:p14="http://schemas.microsoft.com/office/powerpoint/2010/main" val="284213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8F57D7F1-5C0B-954B-2577-78C19D668C1E}"/>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4140C36B-E20C-E064-6DC1-DDB86A6C6746}"/>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C7C4E45C-AB9C-B074-6AC8-7891390187C8}"/>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how to deal with Unpublished fields #712</a:t>
            </a: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screenshot of a computer&#10;&#10;AI-generated content may be incorrect.">
            <a:extLst>
              <a:ext uri="{FF2B5EF4-FFF2-40B4-BE49-F238E27FC236}">
                <a16:creationId xmlns:a16="http://schemas.microsoft.com/office/drawing/2014/main" id="{6529726E-C80C-3D8A-40E2-5A8D2B57C73D}"/>
              </a:ext>
            </a:extLst>
          </p:cNvPr>
          <p:cNvPicPr>
            <a:picLocks noChangeAspect="1"/>
          </p:cNvPicPr>
          <p:nvPr/>
        </p:nvPicPr>
        <p:blipFill>
          <a:blip r:embed="rId4"/>
          <a:stretch>
            <a:fillRect/>
          </a:stretch>
        </p:blipFill>
        <p:spPr>
          <a:xfrm>
            <a:off x="86140" y="2073158"/>
            <a:ext cx="8304377" cy="2711686"/>
          </a:xfrm>
          <a:prstGeom prst="rect">
            <a:avLst/>
          </a:prstGeom>
        </p:spPr>
      </p:pic>
      <p:sp>
        <p:nvSpPr>
          <p:cNvPr id="7" name="TextBox 6">
            <a:extLst>
              <a:ext uri="{FF2B5EF4-FFF2-40B4-BE49-F238E27FC236}">
                <a16:creationId xmlns:a16="http://schemas.microsoft.com/office/drawing/2014/main" id="{12EB2D1A-F1D3-7643-77EC-68C421726934}"/>
              </a:ext>
            </a:extLst>
          </p:cNvPr>
          <p:cNvSpPr txBox="1"/>
          <p:nvPr/>
        </p:nvSpPr>
        <p:spPr>
          <a:xfrm>
            <a:off x="8539132" y="1548610"/>
            <a:ext cx="365192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Maskable Objects:</a:t>
            </a:r>
          </a:p>
          <a:p>
            <a:endParaRPr lang="en-US" sz="700"/>
          </a:p>
          <a:p>
            <a:r>
              <a:rPr lang="en-US"/>
              <a:t>1. </a:t>
            </a:r>
            <a:r>
              <a:rPr lang="en-US" err="1"/>
              <a:t>epo:ProcedureTerm</a:t>
            </a:r>
            <a:r>
              <a:rPr lang="en-US"/>
              <a:t> </a:t>
            </a:r>
          </a:p>
          <a:p>
            <a:r>
              <a:rPr lang="en-US"/>
              <a:t>2. </a:t>
            </a:r>
            <a:r>
              <a:rPr lang="en-US" err="1"/>
              <a:t>epo:ProcurementObject</a:t>
            </a:r>
            <a:r>
              <a:rPr lang="en-US"/>
              <a:t> </a:t>
            </a:r>
          </a:p>
          <a:p>
            <a:r>
              <a:rPr lang="en-US"/>
              <a:t>3. </a:t>
            </a:r>
            <a:r>
              <a:rPr lang="en-US" err="1"/>
              <a:t>epo:MonetaryValue</a:t>
            </a:r>
            <a:r>
              <a:rPr lang="en-US"/>
              <a:t> </a:t>
            </a:r>
          </a:p>
          <a:p>
            <a:r>
              <a:rPr lang="en-US"/>
              <a:t>4. </a:t>
            </a:r>
            <a:r>
              <a:rPr lang="en-US" err="1"/>
              <a:t>epo:DirectAwardTerm</a:t>
            </a:r>
            <a:r>
              <a:rPr lang="en-US"/>
              <a:t> </a:t>
            </a:r>
          </a:p>
          <a:p>
            <a:r>
              <a:rPr lang="en-US"/>
              <a:t>5. </a:t>
            </a:r>
            <a:r>
              <a:rPr lang="en-US" err="1"/>
              <a:t>epo:ConcessionEstimate</a:t>
            </a:r>
            <a:r>
              <a:rPr lang="en-US"/>
              <a:t> </a:t>
            </a:r>
          </a:p>
          <a:p>
            <a:r>
              <a:rPr lang="en-US"/>
              <a:t>6. </a:t>
            </a:r>
            <a:r>
              <a:rPr lang="en-US" err="1"/>
              <a:t>epo:TenderAwardOutcome</a:t>
            </a:r>
            <a:r>
              <a:rPr lang="en-US"/>
              <a:t> </a:t>
            </a:r>
          </a:p>
          <a:p>
            <a:r>
              <a:rPr lang="en-US"/>
              <a:t>7. </a:t>
            </a:r>
            <a:r>
              <a:rPr lang="en-US" err="1"/>
              <a:t>epo:Tender</a:t>
            </a:r>
            <a:r>
              <a:rPr lang="en-US"/>
              <a:t> </a:t>
            </a:r>
          </a:p>
          <a:p>
            <a:r>
              <a:rPr lang="en-US"/>
              <a:t>8. </a:t>
            </a:r>
            <a:r>
              <a:rPr lang="en-US" err="1"/>
              <a:t>epo:AwardCriterion</a:t>
            </a:r>
            <a:r>
              <a:rPr lang="en-US"/>
              <a:t> </a:t>
            </a:r>
          </a:p>
          <a:p>
            <a:r>
              <a:rPr lang="en-US"/>
              <a:t>9. </a:t>
            </a:r>
            <a:r>
              <a:rPr lang="en-US" err="1"/>
              <a:t>cccev:Constraint</a:t>
            </a:r>
            <a:r>
              <a:rPr lang="en-US"/>
              <a:t> </a:t>
            </a:r>
          </a:p>
          <a:p>
            <a:r>
              <a:rPr lang="en-US"/>
              <a:t>10. </a:t>
            </a:r>
            <a:r>
              <a:rPr lang="en-US" err="1"/>
              <a:t>epo:AwardEvaluationTerm</a:t>
            </a:r>
            <a:r>
              <a:rPr lang="en-US"/>
              <a:t> </a:t>
            </a:r>
          </a:p>
          <a:p>
            <a:r>
              <a:rPr lang="en-US"/>
              <a:t>11. </a:t>
            </a:r>
            <a:r>
              <a:rPr lang="en-US" err="1"/>
              <a:t>epo:SubcontractingEstimate</a:t>
            </a:r>
          </a:p>
          <a:p>
            <a:r>
              <a:rPr lang="en-US"/>
              <a:t>12. </a:t>
            </a:r>
            <a:r>
              <a:rPr lang="en-US" err="1"/>
              <a:t>epo:ReviewIrregularitySummary</a:t>
            </a:r>
            <a:r>
              <a:rPr lang="en-US"/>
              <a:t> </a:t>
            </a:r>
          </a:p>
          <a:p>
            <a:r>
              <a:rPr lang="en-US"/>
              <a:t>13. </a:t>
            </a:r>
            <a:r>
              <a:rPr lang="en-US" err="1"/>
              <a:t>epo:ReviewRequestSummary</a:t>
            </a:r>
            <a:r>
              <a:rPr lang="en-US"/>
              <a:t> </a:t>
            </a:r>
          </a:p>
          <a:p>
            <a:r>
              <a:rPr lang="en-US"/>
              <a:t>14. </a:t>
            </a:r>
            <a:r>
              <a:rPr lang="en-US" err="1"/>
              <a:t>epo:SubmissionStatisticalInformation</a:t>
            </a:r>
            <a:r>
              <a:rPr lang="en-US"/>
              <a:t> </a:t>
            </a:r>
          </a:p>
          <a:p>
            <a:r>
              <a:rPr lang="en-US"/>
              <a:t>15. </a:t>
            </a:r>
            <a:r>
              <a:rPr lang="en-US" err="1"/>
              <a:t>LotAwardOutcome</a:t>
            </a:r>
            <a:endParaRPr lang="en-US"/>
          </a:p>
        </p:txBody>
      </p:sp>
    </p:spTree>
    <p:extLst>
      <p:ext uri="{BB962C8B-B14F-4D97-AF65-F5344CB8AC3E}">
        <p14:creationId xmlns:p14="http://schemas.microsoft.com/office/powerpoint/2010/main" val="7071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3949B826-4503-28DA-F1EF-F17CCF57ABDA}"/>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B81C2D9F-AD58-77CF-86AA-AE4689E5A3F5}"/>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F9908C5C-9BB6-4E76-AFCE-6DAA9EFD67D3}"/>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Alignment between eForms and ePO representation of contract modifications #754</a:t>
            </a: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diagram of a document&#10;&#10;AI-generated content may be incorrect.">
            <a:extLst>
              <a:ext uri="{FF2B5EF4-FFF2-40B4-BE49-F238E27FC236}">
                <a16:creationId xmlns:a16="http://schemas.microsoft.com/office/drawing/2014/main" id="{A06DB081-81FF-FDCF-8A6B-009CC3E76A00}"/>
              </a:ext>
            </a:extLst>
          </p:cNvPr>
          <p:cNvPicPr>
            <a:picLocks noChangeAspect="1"/>
          </p:cNvPicPr>
          <p:nvPr/>
        </p:nvPicPr>
        <p:blipFill>
          <a:blip r:embed="rId4"/>
          <a:stretch>
            <a:fillRect/>
          </a:stretch>
        </p:blipFill>
        <p:spPr>
          <a:xfrm>
            <a:off x="1179445" y="1721651"/>
            <a:ext cx="9837843" cy="4295020"/>
          </a:xfrm>
          <a:prstGeom prst="rect">
            <a:avLst/>
          </a:prstGeom>
        </p:spPr>
      </p:pic>
    </p:spTree>
    <p:extLst>
      <p:ext uri="{BB962C8B-B14F-4D97-AF65-F5344CB8AC3E}">
        <p14:creationId xmlns:p14="http://schemas.microsoft.com/office/powerpoint/2010/main" val="132763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68C97D31-E39A-9F92-0BA5-373967F86B75}"/>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07AC8CB8-F516-9A5A-D8A7-2DC39938466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182F9C59-E8B8-2000-9D1C-9A2A3868BD11}"/>
              </a:ext>
            </a:extLst>
          </p:cNvPr>
          <p:cNvSpPr txBox="1"/>
          <p:nvPr/>
        </p:nvSpPr>
        <p:spPr>
          <a:xfrm>
            <a:off x="847849" y="957768"/>
            <a:ext cx="10501195" cy="1179518"/>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Mapping of eForms field BT-786-Review (Review Notice Section Identifier) #756</a:t>
            </a:r>
          </a:p>
          <a:p>
            <a:pPr marL="342900" indent="-342900">
              <a:buChar char="•"/>
            </a:pPr>
            <a:endParaRPr lang="en-US" sz="1600" b="1">
              <a:ea typeface="Roboto"/>
            </a:endParaRPr>
          </a:p>
          <a:p>
            <a:r>
              <a:rPr lang="en-US" sz="1600" b="1" err="1">
                <a:ea typeface="Roboto"/>
              </a:rPr>
              <a:t>ePO</a:t>
            </a:r>
            <a:r>
              <a:rPr lang="en-US" sz="1600" b="1">
                <a:ea typeface="Roboto"/>
              </a:rPr>
              <a:t> v4.2.0:</a:t>
            </a: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6" name="Picture 5" descr="A screenshot of a computer&#10;&#10;AI-generated content may be incorrect.">
            <a:extLst>
              <a:ext uri="{FF2B5EF4-FFF2-40B4-BE49-F238E27FC236}">
                <a16:creationId xmlns:a16="http://schemas.microsoft.com/office/drawing/2014/main" id="{974C174B-7E51-93CC-03EF-CC744A98D175}"/>
              </a:ext>
            </a:extLst>
          </p:cNvPr>
          <p:cNvPicPr>
            <a:picLocks noChangeAspect="1"/>
          </p:cNvPicPr>
          <p:nvPr/>
        </p:nvPicPr>
        <p:blipFill>
          <a:blip r:embed="rId4"/>
          <a:stretch>
            <a:fillRect/>
          </a:stretch>
        </p:blipFill>
        <p:spPr>
          <a:xfrm>
            <a:off x="2812301" y="1658940"/>
            <a:ext cx="5573484" cy="4671288"/>
          </a:xfrm>
          <a:prstGeom prst="rect">
            <a:avLst/>
          </a:prstGeom>
        </p:spPr>
      </p:pic>
    </p:spTree>
    <p:extLst>
      <p:ext uri="{BB962C8B-B14F-4D97-AF65-F5344CB8AC3E}">
        <p14:creationId xmlns:p14="http://schemas.microsoft.com/office/powerpoint/2010/main" val="252869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55EEFA7D-267F-957D-9B1D-5C05B4F1468B}"/>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EC9973E0-1A07-F90B-3738-68E354FA6A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203C2F53-F994-8B8F-B92D-A5B845A96D9A}"/>
              </a:ext>
            </a:extLst>
          </p:cNvPr>
          <p:cNvSpPr txBox="1"/>
          <p:nvPr/>
        </p:nvSpPr>
        <p:spPr>
          <a:xfrm>
            <a:off x="847849" y="957768"/>
            <a:ext cx="10501195" cy="370190"/>
          </a:xfrm>
          <a:prstGeom prst="rect">
            <a:avLst/>
          </a:prstGeom>
          <a:noFill/>
          <a:ln>
            <a:noFill/>
          </a:ln>
        </p:spPr>
        <p:txBody>
          <a:bodyPr spcFirstLastPara="1" wrap="square" lIns="0" tIns="45700" rIns="91425" bIns="45700" anchor="t" anchorCtr="0">
            <a:noAutofit/>
          </a:bodyPr>
          <a:lstStyle/>
          <a:p>
            <a:r>
              <a:rPr lang="en-US" sz="1600" b="1" err="1">
                <a:ea typeface="Roboto"/>
              </a:rPr>
              <a:t>ePO</a:t>
            </a:r>
            <a:r>
              <a:rPr lang="en-US" sz="1600" b="1">
                <a:ea typeface="Roboto"/>
              </a:rPr>
              <a:t> v5.0.0:</a:t>
            </a:r>
            <a:endParaRPr lang="en-US" sz="1600" b="1"/>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5" name="Picture 4" descr="A diagram of a document&#10;&#10;AI-generated content may be incorrect.">
            <a:extLst>
              <a:ext uri="{FF2B5EF4-FFF2-40B4-BE49-F238E27FC236}">
                <a16:creationId xmlns:a16="http://schemas.microsoft.com/office/drawing/2014/main" id="{8A0834F8-D155-C9E7-850B-39A8DD758035}"/>
              </a:ext>
            </a:extLst>
          </p:cNvPr>
          <p:cNvPicPr>
            <a:picLocks noChangeAspect="1"/>
          </p:cNvPicPr>
          <p:nvPr/>
        </p:nvPicPr>
        <p:blipFill>
          <a:blip r:embed="rId3"/>
          <a:stretch>
            <a:fillRect/>
          </a:stretch>
        </p:blipFill>
        <p:spPr>
          <a:xfrm>
            <a:off x="2220686" y="786730"/>
            <a:ext cx="7750627" cy="5365001"/>
          </a:xfrm>
          <a:prstGeom prst="rect">
            <a:avLst/>
          </a:prstGeom>
        </p:spPr>
      </p:pic>
    </p:spTree>
    <p:extLst>
      <p:ext uri="{BB962C8B-B14F-4D97-AF65-F5344CB8AC3E}">
        <p14:creationId xmlns:p14="http://schemas.microsoft.com/office/powerpoint/2010/main" val="338816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
          <p:cNvSpPr txBox="1"/>
          <p:nvPr/>
        </p:nvSpPr>
        <p:spPr>
          <a:xfrm>
            <a:off x="847205" y="1139172"/>
            <a:ext cx="10497600" cy="4590102"/>
          </a:xfrm>
          <a:prstGeom prst="rect">
            <a:avLst/>
          </a:prstGeom>
          <a:noFill/>
          <a:ln>
            <a:noFill/>
          </a:ln>
        </p:spPr>
        <p:txBody>
          <a:bodyPr spcFirstLastPara="1" wrap="square" lIns="0" tIns="45700" rIns="91425" bIns="45700" anchor="t" anchorCtr="0">
            <a:noAutofit/>
          </a:bodyPr>
          <a:lstStyle/>
          <a:p>
            <a:pPr marL="285750" indent="-285750">
              <a:spcAft>
                <a:spcPts val="400"/>
              </a:spcAft>
              <a:buSzPts val="2000"/>
              <a:buFont typeface="Arial" panose="020B0604020202020204" pitchFamily="34" charset="0"/>
              <a:buChar char="•"/>
              <a:tabLst>
                <a:tab pos="895350" algn="l"/>
              </a:tabLst>
            </a:pPr>
            <a:r>
              <a:rPr lang="en-US" sz="2800">
                <a:ea typeface="Calibri"/>
              </a:rPr>
              <a:t>Welcome</a:t>
            </a:r>
            <a:endParaRPr lang="en-US"/>
          </a:p>
          <a:p>
            <a:pPr marL="285750" indent="-285750">
              <a:spcAft>
                <a:spcPts val="400"/>
              </a:spcAft>
              <a:buSzPts val="2000"/>
              <a:buFont typeface="Arial" panose="020B0604020202020204" pitchFamily="34" charset="0"/>
              <a:buChar char="•"/>
              <a:tabLst>
                <a:tab pos="895350" algn="l"/>
              </a:tabLst>
            </a:pPr>
            <a:r>
              <a:rPr lang="en-US" sz="2800">
                <a:ea typeface="Calibri"/>
              </a:rPr>
              <a:t>Review of work: July 2024 – June 2025</a:t>
            </a:r>
          </a:p>
          <a:p>
            <a:pPr marL="457200" lvl="6" indent="-457200">
              <a:spcAft>
                <a:spcPts val="400"/>
              </a:spcAft>
              <a:buSzPts val="2000"/>
              <a:buFont typeface="Calibri"/>
              <a:buChar char="-"/>
              <a:tabLst>
                <a:tab pos="895350" algn="l"/>
              </a:tabLst>
            </a:pPr>
            <a:r>
              <a:rPr lang="en-US" sz="2400" err="1">
                <a:ea typeface="Calibri"/>
              </a:rPr>
              <a:t>ePO</a:t>
            </a:r>
            <a:r>
              <a:rPr lang="en-US" sz="2400">
                <a:ea typeface="Calibri"/>
              </a:rPr>
              <a:t> v5.0.0-rc.1 (published)</a:t>
            </a:r>
          </a:p>
          <a:p>
            <a:pPr marL="457200" lvl="6" indent="-457200">
              <a:spcAft>
                <a:spcPts val="400"/>
              </a:spcAft>
              <a:buSzPts val="2000"/>
              <a:buFont typeface="Calibri"/>
              <a:buChar char="-"/>
              <a:tabLst>
                <a:tab pos="895350" algn="l"/>
              </a:tabLst>
            </a:pPr>
            <a:r>
              <a:rPr lang="en-US" sz="2400">
                <a:ea typeface="Calibri"/>
              </a:rPr>
              <a:t>Updated workflow and model2owl evolution</a:t>
            </a:r>
          </a:p>
          <a:p>
            <a:pPr marL="457200" lvl="6" indent="-457200">
              <a:spcAft>
                <a:spcPts val="400"/>
              </a:spcAft>
              <a:buSzPts val="2000"/>
              <a:buFont typeface="Calibri"/>
              <a:buChar char="-"/>
              <a:tabLst>
                <a:tab pos="895350" algn="l"/>
              </a:tabLst>
            </a:pPr>
            <a:r>
              <a:rPr lang="en-US" sz="2400" err="1">
                <a:ea typeface="Calibri"/>
              </a:rPr>
              <a:t>ePO</a:t>
            </a:r>
            <a:r>
              <a:rPr lang="en-US" sz="2400">
                <a:ea typeface="Calibri"/>
              </a:rPr>
              <a:t> v5.1.0-rc.1 (in progress)</a:t>
            </a:r>
          </a:p>
          <a:p>
            <a:pPr marL="285750" indent="-285750">
              <a:spcAft>
                <a:spcPts val="400"/>
              </a:spcAft>
              <a:buSzPts val="2000"/>
              <a:buFont typeface="Arial" panose="020B0604020202020204" pitchFamily="34" charset="0"/>
              <a:buChar char="•"/>
              <a:tabLst>
                <a:tab pos="895350" algn="l"/>
              </a:tabLst>
            </a:pPr>
            <a:r>
              <a:rPr lang="en-US" sz="2800">
                <a:ea typeface="Calibri"/>
              </a:rPr>
              <a:t>Future work</a:t>
            </a:r>
          </a:p>
          <a:p>
            <a:pPr marL="285750" indent="-285750">
              <a:spcAft>
                <a:spcPts val="400"/>
              </a:spcAft>
              <a:buSzPts val="2000"/>
              <a:buFont typeface="Arial" panose="020B0604020202020204" pitchFamily="34" charset="0"/>
              <a:buChar char="•"/>
              <a:tabLst>
                <a:tab pos="895350" algn="l"/>
              </a:tabLst>
            </a:pPr>
            <a:r>
              <a:rPr lang="en-US" sz="2800">
                <a:ea typeface="Calibri"/>
              </a:rPr>
              <a:t>Open discussion</a:t>
            </a:r>
            <a:endParaRPr lang="en-US"/>
          </a:p>
          <a:p>
            <a:pPr marL="285750" indent="-285750">
              <a:spcAft>
                <a:spcPts val="400"/>
              </a:spcAft>
              <a:buSzPts val="2000"/>
              <a:buFont typeface="Arial" panose="020B0604020202020204" pitchFamily="34" charset="0"/>
              <a:buChar char="•"/>
              <a:tabLst>
                <a:tab pos="895350" algn="l"/>
              </a:tabLst>
            </a:pPr>
            <a:r>
              <a:rPr lang="en-US" sz="2800">
                <a:ea typeface="Calibri"/>
              </a:rPr>
              <a:t>Closing</a:t>
            </a:r>
          </a:p>
          <a:p>
            <a:pPr marL="285750" indent="-285750">
              <a:spcAft>
                <a:spcPts val="400"/>
              </a:spcAft>
              <a:buSzPts val="2000"/>
              <a:buFont typeface="Arial"/>
              <a:buChar char="•"/>
              <a:tabLst>
                <a:tab pos="895350" algn="l"/>
              </a:tabLst>
            </a:pPr>
            <a:endParaRPr lang="en-US" sz="1800">
              <a:ea typeface="Calibri"/>
            </a:endParaRPr>
          </a:p>
          <a:p>
            <a:pPr lvl="1">
              <a:buSzPts val="2000"/>
              <a:tabLst>
                <a:tab pos="895350" algn="l"/>
              </a:tabLst>
            </a:pPr>
            <a:endParaRPr lang="en-US" sz="1800">
              <a:latin typeface="Calibri"/>
            </a:endParaRPr>
          </a:p>
          <a:p>
            <a:pPr marL="179705">
              <a:spcBef>
                <a:spcPts val="1001"/>
              </a:spcBef>
              <a:buSzPts val="2000"/>
              <a:buFont typeface="Arial"/>
              <a:buChar char="•"/>
              <a:tabLst>
                <a:tab pos="895350" algn="l"/>
              </a:tabLst>
            </a:pPr>
            <a:endParaRPr lang="en-US" sz="1800" b="0" i="0" u="none" strike="noStrike" cap="none">
              <a:solidFill>
                <a:srgbClr val="000000"/>
              </a:solidFill>
              <a:latin typeface="Calibri"/>
              <a:ea typeface="Calibri"/>
              <a:cs typeface="Calibri"/>
            </a:endParaRPr>
          </a:p>
        </p:txBody>
      </p:sp>
      <p:sp>
        <p:nvSpPr>
          <p:cNvPr id="3" name="Google Shape;393;p3">
            <a:extLst>
              <a:ext uri="{FF2B5EF4-FFF2-40B4-BE49-F238E27FC236}">
                <a16:creationId xmlns:a16="http://schemas.microsoft.com/office/drawing/2014/main" id="{A855BB57-992D-7FE8-290C-14D8BBB1C35A}"/>
              </a:ext>
            </a:extLst>
          </p:cNvPr>
          <p:cNvSpPr txBox="1"/>
          <p:nvPr/>
        </p:nvSpPr>
        <p:spPr>
          <a:xfrm>
            <a:off x="847205" y="166629"/>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ea typeface="Calibri"/>
                <a:sym typeface="Calibri"/>
              </a:rPr>
              <a:t>Agenda</a:t>
            </a:r>
            <a:endParaRPr lang="en-US"/>
          </a:p>
        </p:txBody>
      </p:sp>
    </p:spTree>
    <p:extLst>
      <p:ext uri="{BB962C8B-B14F-4D97-AF65-F5344CB8AC3E}">
        <p14:creationId xmlns:p14="http://schemas.microsoft.com/office/powerpoint/2010/main" val="99868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4804F62D-A027-DDE4-A9A5-F971445BDA8B}"/>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272D3237-CDFA-2C92-9B06-CE3546D670DF}"/>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64703272-4743-241F-D73C-048C08E58759}"/>
              </a:ext>
            </a:extLst>
          </p:cNvPr>
          <p:cNvSpPr txBox="1"/>
          <p:nvPr/>
        </p:nvSpPr>
        <p:spPr>
          <a:xfrm>
            <a:off x="847849" y="957768"/>
            <a:ext cx="10496463" cy="1203183"/>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Potential problem with modelling of epo:Period #529</a:t>
            </a:r>
          </a:p>
          <a:p>
            <a:pPr marL="342900" indent="-342900">
              <a:buChar char="•"/>
            </a:pPr>
            <a:endParaRPr lang="en-US" sz="1600">
              <a:ea typeface="Roboto"/>
            </a:endParaRPr>
          </a:p>
          <a:p>
            <a:endParaRPr lang="en-US" sz="1600">
              <a:ea typeface="Roboto"/>
            </a:endParaRPr>
          </a:p>
          <a:p>
            <a:pPr marL="342900" indent="-342900">
              <a:buChar char="•"/>
            </a:pPr>
            <a:endParaRPr lang="en-US" sz="1600" b="1">
              <a:ea typeface="Roboto"/>
            </a:endParaRPr>
          </a:p>
          <a:p>
            <a:endParaRPr lang="en-US" sz="1600" b="1">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diagram of a time&#10;&#10;AI-generated content may be incorrect.">
            <a:extLst>
              <a:ext uri="{FF2B5EF4-FFF2-40B4-BE49-F238E27FC236}">
                <a16:creationId xmlns:a16="http://schemas.microsoft.com/office/drawing/2014/main" id="{776C7B92-BFE8-3FC1-9D95-E09CAE2F8E75}"/>
              </a:ext>
            </a:extLst>
          </p:cNvPr>
          <p:cNvPicPr>
            <a:picLocks noChangeAspect="1"/>
          </p:cNvPicPr>
          <p:nvPr/>
        </p:nvPicPr>
        <p:blipFill>
          <a:blip r:embed="rId4"/>
          <a:stretch>
            <a:fillRect/>
          </a:stretch>
        </p:blipFill>
        <p:spPr>
          <a:xfrm>
            <a:off x="171331" y="2916612"/>
            <a:ext cx="7452453" cy="2089681"/>
          </a:xfrm>
          <a:prstGeom prst="rect">
            <a:avLst/>
          </a:prstGeom>
        </p:spPr>
      </p:pic>
      <p:sp>
        <p:nvSpPr>
          <p:cNvPr id="5" name="TextBox 4">
            <a:extLst>
              <a:ext uri="{FF2B5EF4-FFF2-40B4-BE49-F238E27FC236}">
                <a16:creationId xmlns:a16="http://schemas.microsoft.com/office/drawing/2014/main" id="{16FE9A0D-BE62-E927-B11E-C77E379CB89D}"/>
              </a:ext>
            </a:extLst>
          </p:cNvPr>
          <p:cNvSpPr txBox="1"/>
          <p:nvPr/>
        </p:nvSpPr>
        <p:spPr>
          <a:xfrm>
            <a:off x="848139" y="2329543"/>
            <a:ext cx="14747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t>ePO</a:t>
            </a:r>
            <a:r>
              <a:rPr lang="en-US" sz="1600" b="1"/>
              <a:t> v5.0.0:</a:t>
            </a:r>
            <a:endParaRPr lang="en-US" b="1"/>
          </a:p>
        </p:txBody>
      </p:sp>
      <p:pic>
        <p:nvPicPr>
          <p:cNvPr id="8" name="Picture 7" descr="A screenshot of a computer&#10;&#10;AI-generated content may be incorrect.">
            <a:extLst>
              <a:ext uri="{FF2B5EF4-FFF2-40B4-BE49-F238E27FC236}">
                <a16:creationId xmlns:a16="http://schemas.microsoft.com/office/drawing/2014/main" id="{0146C7A3-FCF6-B34B-857E-16B95B2EDF6C}"/>
              </a:ext>
            </a:extLst>
          </p:cNvPr>
          <p:cNvPicPr>
            <a:picLocks noChangeAspect="1"/>
          </p:cNvPicPr>
          <p:nvPr/>
        </p:nvPicPr>
        <p:blipFill>
          <a:blip r:embed="rId5"/>
          <a:stretch>
            <a:fillRect/>
          </a:stretch>
        </p:blipFill>
        <p:spPr>
          <a:xfrm>
            <a:off x="7829195" y="1561507"/>
            <a:ext cx="3438939" cy="4265072"/>
          </a:xfrm>
          <a:prstGeom prst="rect">
            <a:avLst/>
          </a:prstGeom>
        </p:spPr>
      </p:pic>
    </p:spTree>
    <p:extLst>
      <p:ext uri="{BB962C8B-B14F-4D97-AF65-F5344CB8AC3E}">
        <p14:creationId xmlns:p14="http://schemas.microsoft.com/office/powerpoint/2010/main" val="3585656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62F516AD-1CBC-74C1-5869-C1E2958AA147}"/>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618FF5AA-69FF-8E98-7C8C-C33BB65218C5}"/>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B7E75FC5-288C-4A45-BBB2-3BD7B751BB1B}"/>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Remodel epo:PlannedProcurementPart #764</a:t>
            </a: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7" name="TextBox 6">
            <a:extLst>
              <a:ext uri="{FF2B5EF4-FFF2-40B4-BE49-F238E27FC236}">
                <a16:creationId xmlns:a16="http://schemas.microsoft.com/office/drawing/2014/main" id="{43AACF25-6FEB-B365-5BCF-B3D32FAA1080}"/>
              </a:ext>
            </a:extLst>
          </p:cNvPr>
          <p:cNvSpPr txBox="1"/>
          <p:nvPr/>
        </p:nvSpPr>
        <p:spPr>
          <a:xfrm>
            <a:off x="389046" y="1965108"/>
            <a:ext cx="293251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F2328"/>
                </a:solidFill>
                <a:highlight>
                  <a:srgbClr val="FFFFFF"/>
                </a:highlight>
                <a:latin typeface="-apple-system"/>
              </a:rPr>
              <a:t>Concepts moved at the level of the </a:t>
            </a:r>
            <a:r>
              <a:rPr lang="en-US" err="1">
                <a:solidFill>
                  <a:srgbClr val="1F2328"/>
                </a:solidFill>
                <a:highlight>
                  <a:srgbClr val="FFFFFF"/>
                </a:highlight>
                <a:latin typeface="-apple-system"/>
              </a:rPr>
              <a:t>epo:ProcurementElement</a:t>
            </a:r>
            <a:r>
              <a:rPr lang="en-US">
                <a:solidFill>
                  <a:srgbClr val="1F2328"/>
                </a:solidFill>
                <a:highlight>
                  <a:srgbClr val="FFFFFF"/>
                </a:highlight>
                <a:latin typeface="-apple-system"/>
              </a:rPr>
              <a:t>:</a:t>
            </a:r>
          </a:p>
          <a:p>
            <a:endParaRPr lang="en-US">
              <a:solidFill>
                <a:srgbClr val="1F2328"/>
              </a:solidFill>
              <a:highlight>
                <a:srgbClr val="FFFFFF"/>
              </a:highlight>
              <a:latin typeface="-apple-system"/>
            </a:endParaRPr>
          </a:p>
          <a:p>
            <a:pPr marL="285750" indent="-285750">
              <a:buChar char="•"/>
            </a:pPr>
            <a:r>
              <a:rPr lang="en-US" err="1">
                <a:solidFill>
                  <a:srgbClr val="1F2328"/>
                </a:solidFill>
                <a:highlight>
                  <a:srgbClr val="FFFFFF"/>
                </a:highlight>
                <a:latin typeface="-apple-system"/>
              </a:rPr>
              <a:t>epo:Term</a:t>
            </a:r>
          </a:p>
          <a:p>
            <a:pPr marL="285750" indent="-285750">
              <a:buChar char="•"/>
            </a:pPr>
            <a:r>
              <a:rPr lang="en-US" err="1">
                <a:solidFill>
                  <a:srgbClr val="1F2328"/>
                </a:solidFill>
                <a:highlight>
                  <a:srgbClr val="FFFFFF"/>
                </a:highlight>
              </a:rPr>
              <a:t>epo:isSMESuitable</a:t>
            </a:r>
            <a:endParaRPr lang="en-US" err="1">
              <a:solidFill>
                <a:srgbClr val="1F2328"/>
              </a:solidFill>
              <a:highlight>
                <a:srgbClr val="FFFFFF"/>
              </a:highlight>
              <a:latin typeface="-apple-system"/>
            </a:endParaRPr>
          </a:p>
          <a:p>
            <a:pPr marL="285750" indent="-285750">
              <a:buChar char="•"/>
            </a:pPr>
            <a:r>
              <a:rPr lang="en-US" err="1">
                <a:solidFill>
                  <a:srgbClr val="1F2328"/>
                </a:solidFill>
                <a:highlight>
                  <a:srgbClr val="FFFFFF"/>
                </a:highlight>
              </a:rPr>
              <a:t>epo:Purpose</a:t>
            </a:r>
          </a:p>
          <a:p>
            <a:pPr marL="285750" indent="-285750">
              <a:buChar char="•"/>
            </a:pPr>
            <a:r>
              <a:rPr lang="en-US" err="1">
                <a:solidFill>
                  <a:srgbClr val="1F2328"/>
                </a:solidFill>
                <a:highlight>
                  <a:srgbClr val="FFFFFF"/>
                </a:highlight>
              </a:rPr>
              <a:t>epo:isCoveredByGPA</a:t>
            </a:r>
            <a:endParaRPr lang="en-US">
              <a:solidFill>
                <a:srgbClr val="1F2328"/>
              </a:solidFill>
              <a:highlight>
                <a:srgbClr val="FFFFFF"/>
              </a:highlight>
            </a:endParaRPr>
          </a:p>
          <a:p>
            <a:pPr marL="285750" indent="-285750">
              <a:buChar char="•"/>
            </a:pPr>
            <a:r>
              <a:rPr lang="en-US" err="1">
                <a:solidFill>
                  <a:srgbClr val="1F2328"/>
                </a:solidFill>
                <a:highlight>
                  <a:srgbClr val="FFFFFF"/>
                </a:highlight>
              </a:rPr>
              <a:t>epo:AgentInRole</a:t>
            </a:r>
            <a:endParaRPr lang="en-US">
              <a:solidFill>
                <a:srgbClr val="1F2328"/>
              </a:solidFill>
              <a:highlight>
                <a:srgbClr val="FFFFFF"/>
              </a:highlight>
            </a:endParaRPr>
          </a:p>
          <a:p>
            <a:pPr marL="285750" indent="-285750">
              <a:buChar char="•"/>
            </a:pPr>
            <a:r>
              <a:rPr lang="en-US" err="1">
                <a:solidFill>
                  <a:srgbClr val="1F2328"/>
                </a:solidFill>
                <a:highlight>
                  <a:srgbClr val="FFFFFF"/>
                </a:highlight>
              </a:rPr>
              <a:t>epo:ProcurementCriterion</a:t>
            </a:r>
          </a:p>
          <a:p>
            <a:pPr marL="285750" indent="-285750">
              <a:buChar char="•"/>
            </a:pPr>
            <a:endParaRPr lang="en-US">
              <a:solidFill>
                <a:srgbClr val="1F2328"/>
              </a:solidFill>
              <a:highlight>
                <a:srgbClr val="FFFFFF"/>
              </a:highlight>
              <a:latin typeface="-apple-system"/>
            </a:endParaRPr>
          </a:p>
        </p:txBody>
      </p:sp>
      <p:pic>
        <p:nvPicPr>
          <p:cNvPr id="2" name="Picture 1" descr="A diagram of a company&#10;&#10;AI-generated content may be incorrect.">
            <a:extLst>
              <a:ext uri="{FF2B5EF4-FFF2-40B4-BE49-F238E27FC236}">
                <a16:creationId xmlns:a16="http://schemas.microsoft.com/office/drawing/2014/main" id="{11193D02-CBBD-4492-40A1-8E2CDFB97327}"/>
              </a:ext>
            </a:extLst>
          </p:cNvPr>
          <p:cNvPicPr>
            <a:picLocks noChangeAspect="1"/>
          </p:cNvPicPr>
          <p:nvPr/>
        </p:nvPicPr>
        <p:blipFill>
          <a:blip r:embed="rId4"/>
          <a:stretch>
            <a:fillRect/>
          </a:stretch>
        </p:blipFill>
        <p:spPr>
          <a:xfrm>
            <a:off x="3049523" y="1657059"/>
            <a:ext cx="9027051" cy="4556243"/>
          </a:xfrm>
          <a:prstGeom prst="rect">
            <a:avLst/>
          </a:prstGeom>
        </p:spPr>
      </p:pic>
    </p:spTree>
    <p:extLst>
      <p:ext uri="{BB962C8B-B14F-4D97-AF65-F5344CB8AC3E}">
        <p14:creationId xmlns:p14="http://schemas.microsoft.com/office/powerpoint/2010/main" val="404939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D99009F0-0691-D0E3-5C56-4A28BF06E423}"/>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1FCE0B64-D374-4275-81BE-FC38B0D0621B}"/>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250385FC-DC0F-6310-2BFD-6051E89BF28C}"/>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epo:SubmissionTerm inheritance is wrong #762</a:t>
            </a:r>
          </a:p>
          <a:p>
            <a:pPr marL="342900" indent="-342900">
              <a:buChar char="•"/>
            </a:pPr>
            <a:endParaRPr lang="en-US" sz="2000">
              <a:ea typeface="Roboto"/>
            </a:endParaRPr>
          </a:p>
          <a:p>
            <a:r>
              <a:rPr lang="en-US" sz="1600" b="1" err="1">
                <a:ea typeface="Roboto"/>
              </a:rPr>
              <a:t>ePO</a:t>
            </a:r>
            <a:r>
              <a:rPr lang="en-US" sz="1600" b="1">
                <a:ea typeface="Roboto"/>
              </a:rPr>
              <a:t> v4.2.0:</a:t>
            </a:r>
            <a:endParaRPr lang="en-US"/>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screenshot of a computer&#10;&#10;AI-generated content may be incorrect.">
            <a:extLst>
              <a:ext uri="{FF2B5EF4-FFF2-40B4-BE49-F238E27FC236}">
                <a16:creationId xmlns:a16="http://schemas.microsoft.com/office/drawing/2014/main" id="{D7E776F9-CF37-0C30-1ED6-3ED6AFFE73BB}"/>
              </a:ext>
            </a:extLst>
          </p:cNvPr>
          <p:cNvPicPr>
            <a:picLocks noChangeAspect="1"/>
          </p:cNvPicPr>
          <p:nvPr/>
        </p:nvPicPr>
        <p:blipFill>
          <a:blip r:embed="rId4"/>
          <a:stretch>
            <a:fillRect/>
          </a:stretch>
        </p:blipFill>
        <p:spPr>
          <a:xfrm>
            <a:off x="2263282" y="1860418"/>
            <a:ext cx="9222566" cy="4031685"/>
          </a:xfrm>
          <a:prstGeom prst="rect">
            <a:avLst/>
          </a:prstGeom>
        </p:spPr>
      </p:pic>
    </p:spTree>
    <p:extLst>
      <p:ext uri="{BB962C8B-B14F-4D97-AF65-F5344CB8AC3E}">
        <p14:creationId xmlns:p14="http://schemas.microsoft.com/office/powerpoint/2010/main" val="1401720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A94C6428-BF59-6BEE-2842-92AE9A31E4EB}"/>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ADD19A78-4261-29DF-0365-ED0BBE3D698F}"/>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eForms</a:t>
            </a:r>
            <a:r>
              <a:rPr lang="en-US" sz="2800" b="1">
                <a:sym typeface="Calibri"/>
              </a:rPr>
              <a:t> mapping requirements </a:t>
            </a:r>
            <a:endParaRPr lang="en-US" b="1"/>
          </a:p>
        </p:txBody>
      </p:sp>
      <p:sp>
        <p:nvSpPr>
          <p:cNvPr id="4" name="Google Shape;394;p3">
            <a:extLst>
              <a:ext uri="{FF2B5EF4-FFF2-40B4-BE49-F238E27FC236}">
                <a16:creationId xmlns:a16="http://schemas.microsoft.com/office/drawing/2014/main" id="{46F4D0B4-E5B1-0728-F640-2E49C9F8C659}"/>
              </a:ext>
            </a:extLst>
          </p:cNvPr>
          <p:cNvSpPr txBox="1"/>
          <p:nvPr/>
        </p:nvSpPr>
        <p:spPr>
          <a:xfrm>
            <a:off x="847849" y="957768"/>
            <a:ext cx="10501195" cy="370190"/>
          </a:xfrm>
          <a:prstGeom prst="rect">
            <a:avLst/>
          </a:prstGeom>
          <a:noFill/>
          <a:ln>
            <a:noFill/>
          </a:ln>
        </p:spPr>
        <p:txBody>
          <a:bodyPr spcFirstLastPara="1" wrap="square" lIns="0" tIns="45700" rIns="91425" bIns="45700" anchor="t" anchorCtr="0">
            <a:noAutofit/>
          </a:bodyPr>
          <a:lstStyle/>
          <a:p>
            <a:r>
              <a:rPr lang="en-US" sz="1600" b="1" err="1">
                <a:ea typeface="Roboto"/>
              </a:rPr>
              <a:t>ePO</a:t>
            </a:r>
            <a:r>
              <a:rPr lang="en-US" sz="1600" b="1">
                <a:ea typeface="Roboto"/>
              </a:rPr>
              <a:t> v5.0.0:</a:t>
            </a:r>
            <a:endParaRPr lang="en-US" sz="1600" b="1"/>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diagram of a computer&#10;&#10;AI-generated content may be incorrect.">
            <a:extLst>
              <a:ext uri="{FF2B5EF4-FFF2-40B4-BE49-F238E27FC236}">
                <a16:creationId xmlns:a16="http://schemas.microsoft.com/office/drawing/2014/main" id="{69BCB11B-AEC5-CF19-EEFF-56B519F37E2F}"/>
              </a:ext>
            </a:extLst>
          </p:cNvPr>
          <p:cNvPicPr>
            <a:picLocks noChangeAspect="1"/>
          </p:cNvPicPr>
          <p:nvPr/>
        </p:nvPicPr>
        <p:blipFill>
          <a:blip r:embed="rId3"/>
          <a:stretch>
            <a:fillRect/>
          </a:stretch>
        </p:blipFill>
        <p:spPr>
          <a:xfrm>
            <a:off x="871775" y="1518498"/>
            <a:ext cx="10443717" cy="3821002"/>
          </a:xfrm>
          <a:prstGeom prst="rect">
            <a:avLst/>
          </a:prstGeom>
        </p:spPr>
      </p:pic>
    </p:spTree>
    <p:extLst>
      <p:ext uri="{BB962C8B-B14F-4D97-AF65-F5344CB8AC3E}">
        <p14:creationId xmlns:p14="http://schemas.microsoft.com/office/powerpoint/2010/main" val="2242191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41F3-8D05-526D-3DFD-A445813A0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600EE-5B0C-9321-F3C5-52FDE30F933F}"/>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eOrdering</a:t>
            </a:r>
            <a:r>
              <a:rPr lang="en-US" sz="2800" b="1"/>
              <a:t> updates</a:t>
            </a:r>
            <a:endParaRPr lang="en-US"/>
          </a:p>
        </p:txBody>
      </p:sp>
      <p:sp>
        <p:nvSpPr>
          <p:cNvPr id="4" name="TextBox 3">
            <a:extLst>
              <a:ext uri="{FF2B5EF4-FFF2-40B4-BE49-F238E27FC236}">
                <a16:creationId xmlns:a16="http://schemas.microsoft.com/office/drawing/2014/main" id="{38747845-0443-D3DD-7A38-1885AC031270}"/>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Evolution of the </a:t>
            </a:r>
            <a:r>
              <a:rPr lang="en-US" sz="2800" b="1" err="1"/>
              <a:t>ePO</a:t>
            </a:r>
            <a:endParaRPr lang="en-US" sz="2800" err="1"/>
          </a:p>
        </p:txBody>
      </p:sp>
    </p:spTree>
    <p:extLst>
      <p:ext uri="{BB962C8B-B14F-4D97-AF65-F5344CB8AC3E}">
        <p14:creationId xmlns:p14="http://schemas.microsoft.com/office/powerpoint/2010/main" val="2475762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4B288919-02EA-F911-9B44-0DE1272E33FB}"/>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862D3F57-AF5E-49D2-B22C-D1F0389104E6}"/>
              </a:ext>
            </a:extLst>
          </p:cNvPr>
          <p:cNvSpPr txBox="1"/>
          <p:nvPr/>
        </p:nvSpPr>
        <p:spPr>
          <a:xfrm>
            <a:off x="622277" y="2950947"/>
            <a:ext cx="249201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Order Change</a:t>
            </a:r>
            <a:endParaRPr lang="en-US"/>
          </a:p>
        </p:txBody>
      </p:sp>
      <p:pic>
        <p:nvPicPr>
          <p:cNvPr id="2" name="Picture 1" descr="A diagram of a computer&#10;&#10;AI-generated content may be incorrect.">
            <a:extLst>
              <a:ext uri="{FF2B5EF4-FFF2-40B4-BE49-F238E27FC236}">
                <a16:creationId xmlns:a16="http://schemas.microsoft.com/office/drawing/2014/main" id="{F1B5157A-78B3-6C84-A548-D3515D9A3980}"/>
              </a:ext>
            </a:extLst>
          </p:cNvPr>
          <p:cNvPicPr>
            <a:picLocks noChangeAspect="1"/>
          </p:cNvPicPr>
          <p:nvPr/>
        </p:nvPicPr>
        <p:blipFill>
          <a:blip r:embed="rId3"/>
          <a:stretch>
            <a:fillRect/>
          </a:stretch>
        </p:blipFill>
        <p:spPr>
          <a:xfrm>
            <a:off x="3627654" y="302964"/>
            <a:ext cx="8269294" cy="5894025"/>
          </a:xfrm>
          <a:prstGeom prst="rect">
            <a:avLst/>
          </a:prstGeom>
        </p:spPr>
      </p:pic>
    </p:spTree>
    <p:extLst>
      <p:ext uri="{BB962C8B-B14F-4D97-AF65-F5344CB8AC3E}">
        <p14:creationId xmlns:p14="http://schemas.microsoft.com/office/powerpoint/2010/main" val="1785104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3429FD77-A60B-C107-2B4B-50F6509FC6AF}"/>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E21F3180-8D00-069B-4CCD-13D553A3A9C6}"/>
              </a:ext>
            </a:extLst>
          </p:cNvPr>
          <p:cNvSpPr txBox="1"/>
          <p:nvPr/>
        </p:nvSpPr>
        <p:spPr>
          <a:xfrm>
            <a:off x="695723" y="2863730"/>
            <a:ext cx="3593697"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Order Cancellation</a:t>
            </a:r>
            <a:endParaRPr lang="en-US"/>
          </a:p>
        </p:txBody>
      </p:sp>
      <p:pic>
        <p:nvPicPr>
          <p:cNvPr id="2" name="Picture 1" descr="A computer screen shot of a diagram&#10;&#10;AI-generated content may be incorrect.">
            <a:extLst>
              <a:ext uri="{FF2B5EF4-FFF2-40B4-BE49-F238E27FC236}">
                <a16:creationId xmlns:a16="http://schemas.microsoft.com/office/drawing/2014/main" id="{3D470ED2-0B7D-F8D5-D66F-C1C58B63DB4D}"/>
              </a:ext>
            </a:extLst>
          </p:cNvPr>
          <p:cNvPicPr>
            <a:picLocks noChangeAspect="1"/>
          </p:cNvPicPr>
          <p:nvPr/>
        </p:nvPicPr>
        <p:blipFill>
          <a:blip r:embed="rId3"/>
          <a:stretch>
            <a:fillRect/>
          </a:stretch>
        </p:blipFill>
        <p:spPr>
          <a:xfrm>
            <a:off x="4535910" y="491169"/>
            <a:ext cx="7049529" cy="5343181"/>
          </a:xfrm>
          <a:prstGeom prst="rect">
            <a:avLst/>
          </a:prstGeom>
        </p:spPr>
      </p:pic>
    </p:spTree>
    <p:extLst>
      <p:ext uri="{BB962C8B-B14F-4D97-AF65-F5344CB8AC3E}">
        <p14:creationId xmlns:p14="http://schemas.microsoft.com/office/powerpoint/2010/main" val="1231812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F900A54A-F932-649D-4BF8-AD6623C8BB29}"/>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37435806-43E6-3FD5-1305-16A294BD4E73}"/>
              </a:ext>
            </a:extLst>
          </p:cNvPr>
          <p:cNvSpPr txBox="1"/>
          <p:nvPr/>
        </p:nvSpPr>
        <p:spPr>
          <a:xfrm>
            <a:off x="695723" y="2863730"/>
            <a:ext cx="3593697"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Order Agreement</a:t>
            </a:r>
            <a:endParaRPr lang="en-US"/>
          </a:p>
        </p:txBody>
      </p:sp>
      <p:pic>
        <p:nvPicPr>
          <p:cNvPr id="4" name="Picture 3" descr="A screenshot of a computer flowchart&#10;&#10;AI-generated content may be incorrect.">
            <a:extLst>
              <a:ext uri="{FF2B5EF4-FFF2-40B4-BE49-F238E27FC236}">
                <a16:creationId xmlns:a16="http://schemas.microsoft.com/office/drawing/2014/main" id="{F01A437C-5238-C561-5A12-644970107544}"/>
              </a:ext>
            </a:extLst>
          </p:cNvPr>
          <p:cNvPicPr>
            <a:picLocks noChangeAspect="1"/>
          </p:cNvPicPr>
          <p:nvPr/>
        </p:nvPicPr>
        <p:blipFill>
          <a:blip r:embed="rId3"/>
          <a:stretch>
            <a:fillRect/>
          </a:stretch>
        </p:blipFill>
        <p:spPr>
          <a:xfrm>
            <a:off x="4524365" y="238698"/>
            <a:ext cx="7150657" cy="5848121"/>
          </a:xfrm>
          <a:prstGeom prst="rect">
            <a:avLst/>
          </a:prstGeom>
        </p:spPr>
      </p:pic>
    </p:spTree>
    <p:extLst>
      <p:ext uri="{BB962C8B-B14F-4D97-AF65-F5344CB8AC3E}">
        <p14:creationId xmlns:p14="http://schemas.microsoft.com/office/powerpoint/2010/main" val="196471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2652-0D78-6B26-98DC-6707321B5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C974F-EDDD-DF2F-7945-E5D18B2EDCB2}"/>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eCatalogue</a:t>
            </a:r>
            <a:r>
              <a:rPr lang="en-US" sz="2800" b="1"/>
              <a:t> updates</a:t>
            </a:r>
            <a:endParaRPr lang="en-US"/>
          </a:p>
        </p:txBody>
      </p:sp>
      <p:sp>
        <p:nvSpPr>
          <p:cNvPr id="4" name="TextBox 3">
            <a:extLst>
              <a:ext uri="{FF2B5EF4-FFF2-40B4-BE49-F238E27FC236}">
                <a16:creationId xmlns:a16="http://schemas.microsoft.com/office/drawing/2014/main" id="{331A0BD9-875B-49BB-9658-CB1048EA0C01}"/>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Evolution of the </a:t>
            </a:r>
            <a:r>
              <a:rPr lang="en-US" sz="2800" b="1" err="1"/>
              <a:t>ePO</a:t>
            </a:r>
            <a:endParaRPr lang="en-US" sz="2800" err="1"/>
          </a:p>
        </p:txBody>
      </p:sp>
    </p:spTree>
    <p:extLst>
      <p:ext uri="{BB962C8B-B14F-4D97-AF65-F5344CB8AC3E}">
        <p14:creationId xmlns:p14="http://schemas.microsoft.com/office/powerpoint/2010/main" val="3625591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C98F9726-63C7-5D26-8A6B-0913E854FF02}"/>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60270892-5500-D24C-CA7B-376D4AE01472}"/>
              </a:ext>
            </a:extLst>
          </p:cNvPr>
          <p:cNvSpPr txBox="1"/>
          <p:nvPr/>
        </p:nvSpPr>
        <p:spPr>
          <a:xfrm>
            <a:off x="847849" y="1247041"/>
            <a:ext cx="10491739" cy="4361562"/>
          </a:xfrm>
          <a:prstGeom prst="rect">
            <a:avLst/>
          </a:prstGeom>
          <a:noFill/>
          <a:ln>
            <a:noFill/>
          </a:ln>
        </p:spPr>
        <p:txBody>
          <a:bodyPr spcFirstLastPara="1" wrap="square" lIns="0" tIns="45700" rIns="91425" bIns="45700" anchor="t" anchorCtr="0">
            <a:noAutofit/>
          </a:bodyPr>
          <a:lstStyle/>
          <a:p>
            <a:r>
              <a:rPr lang="en-US" sz="2400">
                <a:ea typeface="Roboto"/>
              </a:rPr>
              <a:t> </a:t>
            </a:r>
            <a:r>
              <a:rPr lang="en-US" sz="2400">
                <a:ea typeface="Roboto"/>
                <a:hlinkClick r:id="rId3"/>
              </a:rPr>
              <a:t>eCatalogue Github issues</a:t>
            </a:r>
            <a:r>
              <a:rPr lang="en-US" sz="2400">
                <a:ea typeface="Roboto"/>
              </a:rPr>
              <a:t> implemented:</a:t>
            </a:r>
            <a:endParaRPr lang="en-US"/>
          </a:p>
          <a:p>
            <a:endParaRPr lang="en-US" sz="1600">
              <a:ea typeface="Roboto"/>
            </a:endParaRPr>
          </a:p>
          <a:p>
            <a:pPr marL="342900" indent="-342900">
              <a:lnSpc>
                <a:spcPct val="150000"/>
              </a:lnSpc>
              <a:buChar char="•"/>
            </a:pPr>
            <a:r>
              <a:rPr lang="en-US" sz="2200">
                <a:ea typeface="Roboto"/>
                <a:hlinkClick r:id="rId4"/>
              </a:rPr>
              <a:t>Electronic delivery of an item #746</a:t>
            </a:r>
            <a:endParaRPr lang="en-US" sz="2200">
              <a:ea typeface="Roboto"/>
            </a:endParaRPr>
          </a:p>
          <a:p>
            <a:pPr marL="342900" indent="-342900">
              <a:lnSpc>
                <a:spcPct val="150000"/>
              </a:lnSpc>
              <a:buChar char="•"/>
            </a:pPr>
            <a:r>
              <a:rPr lang="en-US" sz="2200">
                <a:ea typeface="Roboto"/>
                <a:hlinkClick r:id="rId5"/>
              </a:rPr>
              <a:t>Inconsistencies with concepts related to taxes, allowances and charges #722</a:t>
            </a:r>
            <a:endParaRPr lang="en-US" sz="2200">
              <a:ea typeface="Roboto"/>
            </a:endParaRPr>
          </a:p>
          <a:p>
            <a:pPr marL="342900" indent="-342900">
              <a:lnSpc>
                <a:spcPct val="150000"/>
              </a:lnSpc>
              <a:buChar char="•"/>
            </a:pPr>
            <a:r>
              <a:rPr lang="en-US" sz="2200">
                <a:ea typeface="Roboto"/>
                <a:hlinkClick r:id="rId6"/>
              </a:rPr>
              <a:t>Add additional properties on class epo-cat:ItemProperty or epo-cat:AbstractItem related to Range Dimension #750</a:t>
            </a:r>
            <a:endParaRPr lang="en-US" sz="2200">
              <a:ea typeface="Roboto"/>
            </a:endParaRPr>
          </a:p>
          <a:p>
            <a:pPr marL="342900" indent="-342900">
              <a:lnSpc>
                <a:spcPct val="150000"/>
              </a:lnSpc>
              <a:buChar char="•"/>
            </a:pPr>
            <a:r>
              <a:rPr lang="en-US" sz="2200">
                <a:ea typeface="Roboto"/>
                <a:hlinkClick r:id="rId7"/>
              </a:rPr>
              <a:t>Remove predicate epo-cat:hasExternalSpecification #654</a:t>
            </a:r>
            <a:endParaRPr lang="en-US" sz="2200">
              <a:ea typeface="Roboto"/>
            </a:endParaRPr>
          </a:p>
          <a:p>
            <a:pPr marL="342900" indent="-342900">
              <a:lnSpc>
                <a:spcPct val="150000"/>
              </a:lnSpc>
              <a:buChar char="•"/>
            </a:pPr>
            <a:r>
              <a:rPr lang="en-US" sz="2200">
                <a:ea typeface="Roboto"/>
                <a:hlinkClick r:id="rId8"/>
              </a:rPr>
              <a:t>Relax the cardinality of predicate epo-cat:hasAmount to [0..1] #731</a:t>
            </a:r>
            <a:endParaRPr lang="en-US" sz="2200">
              <a:ea typeface="Roboto"/>
            </a:endParaRPr>
          </a:p>
          <a:p>
            <a:pPr marL="342900" indent="-342900">
              <a:lnSpc>
                <a:spcPct val="150000"/>
              </a:lnSpc>
              <a:buChar char="•"/>
            </a:pPr>
            <a:r>
              <a:rPr lang="en-US" sz="2200">
                <a:ea typeface="Roboto"/>
                <a:hlinkClick r:id="rId9"/>
              </a:rPr>
              <a:t>Environmental-related information in the catalogue #744</a:t>
            </a:r>
            <a:endParaRPr lang="en-US" sz="2200">
              <a:ea typeface="Roboto"/>
            </a:endParaRPr>
          </a:p>
          <a:p>
            <a:pPr marL="342900" indent="-342900">
              <a:buChar char="•"/>
            </a:pPr>
            <a:endParaRPr lang="en-US" sz="2400">
              <a:ea typeface="Roboto"/>
            </a:endParaRPr>
          </a:p>
          <a:p>
            <a:pPr marL="342900" indent="-342900">
              <a:buChar char="•"/>
            </a:pPr>
            <a:endParaRPr lang="en-US" sz="2400">
              <a:ea typeface="Roboto"/>
            </a:endParaRPr>
          </a:p>
          <a:p>
            <a:pPr marL="342900" indent="-342900">
              <a:buChar char="•"/>
            </a:pPr>
            <a:endParaRPr lang="en-US" sz="2400">
              <a:ea typeface="Roboto"/>
            </a:endParaRPr>
          </a:p>
          <a:p>
            <a:pPr marL="342900" indent="-342900">
              <a:buChar char="•"/>
            </a:pPr>
            <a:endParaRPr lang="en-US" sz="2400">
              <a:ea typeface="Roboto"/>
            </a:endParaRPr>
          </a:p>
          <a:p>
            <a:endParaRPr lang="en-US" sz="2400">
              <a:ea typeface="Roboto"/>
            </a:endParaRPr>
          </a:p>
          <a:p>
            <a:pPr marL="179705">
              <a:spcBef>
                <a:spcPts val="1001"/>
              </a:spcBef>
              <a:buSzPts val="2000"/>
              <a:buChar char="•"/>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1154B0BD-1530-0CF5-2A61-6E6D6A6A1C34}"/>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eCatalogue</a:t>
            </a:r>
            <a:r>
              <a:rPr lang="en-US" sz="2800" b="1">
                <a:ea typeface="Calibri"/>
                <a:sym typeface="Calibri"/>
              </a:rPr>
              <a:t> updates</a:t>
            </a:r>
            <a:endParaRPr lang="en-US" sz="2800">
              <a:ea typeface="Calibri"/>
              <a:sym typeface="Calibri"/>
            </a:endParaRPr>
          </a:p>
        </p:txBody>
      </p:sp>
    </p:spTree>
    <p:extLst>
      <p:ext uri="{BB962C8B-B14F-4D97-AF65-F5344CB8AC3E}">
        <p14:creationId xmlns:p14="http://schemas.microsoft.com/office/powerpoint/2010/main" val="5788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Review of work: July 2024 - June 2025 </a:t>
            </a:r>
          </a:p>
        </p:txBody>
      </p:sp>
    </p:spTree>
    <p:extLst>
      <p:ext uri="{BB962C8B-B14F-4D97-AF65-F5344CB8AC3E}">
        <p14:creationId xmlns:p14="http://schemas.microsoft.com/office/powerpoint/2010/main" val="46982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E1109F0F-C4E1-E82D-9CCF-E05709771663}"/>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49B75B31-E247-5B8F-0B46-956434DB1B28}"/>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dirty="0" err="1">
                <a:sym typeface="Calibri"/>
              </a:rPr>
              <a:t>eCatalogue</a:t>
            </a:r>
            <a:r>
              <a:rPr lang="en-US" sz="2800" b="1" dirty="0">
                <a:sym typeface="Calibri"/>
              </a:rPr>
              <a:t> updates</a:t>
            </a:r>
            <a:endParaRPr lang="en-US" dirty="0"/>
          </a:p>
        </p:txBody>
      </p:sp>
      <p:sp>
        <p:nvSpPr>
          <p:cNvPr id="8" name="Google Shape;394;p3">
            <a:extLst>
              <a:ext uri="{FF2B5EF4-FFF2-40B4-BE49-F238E27FC236}">
                <a16:creationId xmlns:a16="http://schemas.microsoft.com/office/drawing/2014/main" id="{D2A10396-D1F2-608A-4471-002270D86FE2}"/>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Remove predicate epo-cat:hasExternalSpecification #654</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2" name="TextBox 1">
            <a:extLst>
              <a:ext uri="{FF2B5EF4-FFF2-40B4-BE49-F238E27FC236}">
                <a16:creationId xmlns:a16="http://schemas.microsoft.com/office/drawing/2014/main" id="{10782028-C880-6799-D352-746D78C848F7}"/>
              </a:ext>
            </a:extLst>
          </p:cNvPr>
          <p:cNvSpPr txBox="1"/>
          <p:nvPr/>
        </p:nvSpPr>
        <p:spPr>
          <a:xfrm>
            <a:off x="848139" y="1780524"/>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ePO v4.2.0:</a:t>
            </a:r>
            <a:endParaRPr lang="en-US"/>
          </a:p>
        </p:txBody>
      </p:sp>
      <p:pic>
        <p:nvPicPr>
          <p:cNvPr id="4" name="Picture 3" descr="A screenshot of a computer&#10;&#10;AI-generated content may be incorrect.">
            <a:extLst>
              <a:ext uri="{FF2B5EF4-FFF2-40B4-BE49-F238E27FC236}">
                <a16:creationId xmlns:a16="http://schemas.microsoft.com/office/drawing/2014/main" id="{02A2EC16-3F09-690D-09F1-9ABED8462C21}"/>
              </a:ext>
            </a:extLst>
          </p:cNvPr>
          <p:cNvPicPr>
            <a:picLocks noChangeAspect="1"/>
          </p:cNvPicPr>
          <p:nvPr/>
        </p:nvPicPr>
        <p:blipFill>
          <a:blip r:embed="rId4"/>
          <a:stretch>
            <a:fillRect/>
          </a:stretch>
        </p:blipFill>
        <p:spPr>
          <a:xfrm>
            <a:off x="2221525" y="1780786"/>
            <a:ext cx="8786443" cy="4398397"/>
          </a:xfrm>
          <a:prstGeom prst="rect">
            <a:avLst/>
          </a:prstGeom>
        </p:spPr>
      </p:pic>
    </p:spTree>
    <p:extLst>
      <p:ext uri="{BB962C8B-B14F-4D97-AF65-F5344CB8AC3E}">
        <p14:creationId xmlns:p14="http://schemas.microsoft.com/office/powerpoint/2010/main" val="110944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B1D3F88D-1738-7168-9304-FFF5A0478052}"/>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F0E84FA7-4677-9F0E-4E77-F2E8EE385E73}"/>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dirty="0" err="1">
                <a:sym typeface="Calibri"/>
              </a:rPr>
              <a:t>eCatalogue</a:t>
            </a:r>
            <a:r>
              <a:rPr lang="en-US" sz="2800" b="1" dirty="0">
                <a:sym typeface="Calibri"/>
              </a:rPr>
              <a:t> updates</a:t>
            </a:r>
            <a:endParaRPr lang="en-US" dirty="0"/>
          </a:p>
        </p:txBody>
      </p:sp>
      <p:sp>
        <p:nvSpPr>
          <p:cNvPr id="8" name="Google Shape;394;p3">
            <a:extLst>
              <a:ext uri="{FF2B5EF4-FFF2-40B4-BE49-F238E27FC236}">
                <a16:creationId xmlns:a16="http://schemas.microsoft.com/office/drawing/2014/main" id="{D4CD9CBF-EF5B-E8EC-72B6-150D9CCDC3DC}"/>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Remove predicate epo-cat:hasExternalSpecification #654</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5" name="TextBox 4">
            <a:extLst>
              <a:ext uri="{FF2B5EF4-FFF2-40B4-BE49-F238E27FC236}">
                <a16:creationId xmlns:a16="http://schemas.microsoft.com/office/drawing/2014/main" id="{BA2CAA69-FA72-5846-B092-885F80922C12}"/>
              </a:ext>
            </a:extLst>
          </p:cNvPr>
          <p:cNvSpPr txBox="1"/>
          <p:nvPr/>
        </p:nvSpPr>
        <p:spPr>
          <a:xfrm>
            <a:off x="849742" y="1780523"/>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t>ePO</a:t>
            </a:r>
            <a:r>
              <a:rPr lang="en-US" sz="1600" b="1"/>
              <a:t> v5.0.0:</a:t>
            </a:r>
            <a:endParaRPr lang="en-US"/>
          </a:p>
        </p:txBody>
      </p:sp>
      <p:pic>
        <p:nvPicPr>
          <p:cNvPr id="6" name="Picture 5" descr="A screenshot of a computer&#10;&#10;AI-generated content may be incorrect.">
            <a:extLst>
              <a:ext uri="{FF2B5EF4-FFF2-40B4-BE49-F238E27FC236}">
                <a16:creationId xmlns:a16="http://schemas.microsoft.com/office/drawing/2014/main" id="{ADC4FC40-5994-8959-DF56-1F7FD147F448}"/>
              </a:ext>
            </a:extLst>
          </p:cNvPr>
          <p:cNvPicPr>
            <a:picLocks noChangeAspect="1"/>
          </p:cNvPicPr>
          <p:nvPr/>
        </p:nvPicPr>
        <p:blipFill>
          <a:blip r:embed="rId4"/>
          <a:stretch>
            <a:fillRect/>
          </a:stretch>
        </p:blipFill>
        <p:spPr>
          <a:xfrm>
            <a:off x="2883877" y="1782135"/>
            <a:ext cx="7819291" cy="4489484"/>
          </a:xfrm>
          <a:prstGeom prst="rect">
            <a:avLst/>
          </a:prstGeom>
        </p:spPr>
      </p:pic>
    </p:spTree>
    <p:extLst>
      <p:ext uri="{BB962C8B-B14F-4D97-AF65-F5344CB8AC3E}">
        <p14:creationId xmlns:p14="http://schemas.microsoft.com/office/powerpoint/2010/main" val="398671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2E6A59DA-6A88-0BAA-FF5E-6C1C905008C9}"/>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6C6A5B2D-CAD0-9C19-3CEA-A4E998900B5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dirty="0" err="1">
                <a:sym typeface="Calibri"/>
              </a:rPr>
              <a:t>eCatalogue</a:t>
            </a:r>
            <a:r>
              <a:rPr lang="en-US" sz="2800" b="1" dirty="0">
                <a:sym typeface="Calibri"/>
              </a:rPr>
              <a:t> updates</a:t>
            </a:r>
            <a:endParaRPr lang="en-US" dirty="0"/>
          </a:p>
        </p:txBody>
      </p:sp>
      <p:sp>
        <p:nvSpPr>
          <p:cNvPr id="8" name="Google Shape;394;p3">
            <a:extLst>
              <a:ext uri="{FF2B5EF4-FFF2-40B4-BE49-F238E27FC236}">
                <a16:creationId xmlns:a16="http://schemas.microsoft.com/office/drawing/2014/main" id="{FBE413FA-873B-9BA7-2DFC-378269F62DBC}"/>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Relax the cardinality of predicate epo-cat:hasAmount to [0..1] #731</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4" name="TextBox 3">
            <a:extLst>
              <a:ext uri="{FF2B5EF4-FFF2-40B4-BE49-F238E27FC236}">
                <a16:creationId xmlns:a16="http://schemas.microsoft.com/office/drawing/2014/main" id="{95FFD2A1-4082-35BB-71E0-2190F3D08FB7}"/>
              </a:ext>
            </a:extLst>
          </p:cNvPr>
          <p:cNvSpPr txBox="1"/>
          <p:nvPr/>
        </p:nvSpPr>
        <p:spPr>
          <a:xfrm>
            <a:off x="848139" y="2431155"/>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ePO v4.2.0:</a:t>
            </a:r>
            <a:endParaRPr lang="en-US"/>
          </a:p>
        </p:txBody>
      </p:sp>
      <p:pic>
        <p:nvPicPr>
          <p:cNvPr id="7" name="Picture 6" descr="image">
            <a:extLst>
              <a:ext uri="{FF2B5EF4-FFF2-40B4-BE49-F238E27FC236}">
                <a16:creationId xmlns:a16="http://schemas.microsoft.com/office/drawing/2014/main" id="{299245E6-0960-1E04-5F08-793A734B72D7}"/>
              </a:ext>
            </a:extLst>
          </p:cNvPr>
          <p:cNvPicPr>
            <a:picLocks noChangeAspect="1"/>
          </p:cNvPicPr>
          <p:nvPr/>
        </p:nvPicPr>
        <p:blipFill>
          <a:blip r:embed="rId4"/>
          <a:stretch>
            <a:fillRect/>
          </a:stretch>
        </p:blipFill>
        <p:spPr>
          <a:xfrm>
            <a:off x="4038601" y="1779149"/>
            <a:ext cx="6283566" cy="1646748"/>
          </a:xfrm>
          <a:prstGeom prst="rect">
            <a:avLst/>
          </a:prstGeom>
        </p:spPr>
      </p:pic>
      <p:sp>
        <p:nvSpPr>
          <p:cNvPr id="10" name="TextBox 9">
            <a:extLst>
              <a:ext uri="{FF2B5EF4-FFF2-40B4-BE49-F238E27FC236}">
                <a16:creationId xmlns:a16="http://schemas.microsoft.com/office/drawing/2014/main" id="{76742631-663E-C39B-5E8E-33031239C723}"/>
              </a:ext>
            </a:extLst>
          </p:cNvPr>
          <p:cNvSpPr txBox="1"/>
          <p:nvPr/>
        </p:nvSpPr>
        <p:spPr>
          <a:xfrm>
            <a:off x="849742" y="4447523"/>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t>ePO</a:t>
            </a:r>
            <a:r>
              <a:rPr lang="en-US" sz="1600" b="1"/>
              <a:t> v5.0.0:</a:t>
            </a:r>
            <a:endParaRPr lang="en-US"/>
          </a:p>
        </p:txBody>
      </p:sp>
      <p:pic>
        <p:nvPicPr>
          <p:cNvPr id="11" name="Picture 10" descr="A diagram of a computer&#10;&#10;AI-generated content may be incorrect.">
            <a:extLst>
              <a:ext uri="{FF2B5EF4-FFF2-40B4-BE49-F238E27FC236}">
                <a16:creationId xmlns:a16="http://schemas.microsoft.com/office/drawing/2014/main" id="{B98FB6BF-98B2-3DF7-B173-774DA1C0E53D}"/>
              </a:ext>
            </a:extLst>
          </p:cNvPr>
          <p:cNvPicPr>
            <a:picLocks noChangeAspect="1"/>
          </p:cNvPicPr>
          <p:nvPr/>
        </p:nvPicPr>
        <p:blipFill>
          <a:blip r:embed="rId5"/>
          <a:stretch>
            <a:fillRect/>
          </a:stretch>
        </p:blipFill>
        <p:spPr>
          <a:xfrm>
            <a:off x="4038601" y="3847877"/>
            <a:ext cx="6283566" cy="1530308"/>
          </a:xfrm>
          <a:prstGeom prst="rect">
            <a:avLst/>
          </a:prstGeom>
        </p:spPr>
      </p:pic>
    </p:spTree>
    <p:extLst>
      <p:ext uri="{BB962C8B-B14F-4D97-AF65-F5344CB8AC3E}">
        <p14:creationId xmlns:p14="http://schemas.microsoft.com/office/powerpoint/2010/main" val="1691187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8D341D36-BC08-4917-6B9E-6378DCAFB271}"/>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2E1692CE-B62D-E789-1454-35E2AE6777E0}"/>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dirty="0" err="1">
                <a:sym typeface="Calibri"/>
              </a:rPr>
              <a:t>eCatalogue</a:t>
            </a:r>
            <a:r>
              <a:rPr lang="en-US" sz="2800" b="1" dirty="0">
                <a:sym typeface="Calibri"/>
              </a:rPr>
              <a:t> updates</a:t>
            </a:r>
            <a:endParaRPr lang="en-US" dirty="0"/>
          </a:p>
        </p:txBody>
      </p:sp>
      <p:sp>
        <p:nvSpPr>
          <p:cNvPr id="8" name="Google Shape;394;p3">
            <a:extLst>
              <a:ext uri="{FF2B5EF4-FFF2-40B4-BE49-F238E27FC236}">
                <a16:creationId xmlns:a16="http://schemas.microsoft.com/office/drawing/2014/main" id="{5B2F6577-2F22-E89A-4EE1-D92AD752EF40}"/>
              </a:ext>
            </a:extLst>
          </p:cNvPr>
          <p:cNvSpPr txBox="1"/>
          <p:nvPr/>
        </p:nvSpPr>
        <p:spPr>
          <a:xfrm>
            <a:off x="841987" y="787783"/>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Environmental-related information in the catalogue #744</a:t>
            </a:r>
            <a:endParaRPr lang="en-US" sz="2000">
              <a:ea typeface="Roboto"/>
            </a:endParaRPr>
          </a:p>
          <a:p>
            <a:pPr marL="342900" indent="-342900">
              <a:buChar char="•"/>
            </a:pPr>
            <a:r>
              <a:rPr lang="en-US" sz="2000">
                <a:ea typeface="Roboto"/>
                <a:hlinkClick r:id="rId4"/>
              </a:rPr>
              <a:t>Add additional properties on class epo-cat:ItemProperty or epo-cat:AbstractItem related to Range Dimension #750</a:t>
            </a:r>
            <a:endParaRPr lang="en-US" sz="2000">
              <a:ea typeface="Roboto"/>
            </a:endParaRPr>
          </a:p>
          <a:p>
            <a:pPr marL="457200" lvl="8" indent="-457200">
              <a:lnSpc>
                <a:spcPct val="150000"/>
              </a:lnSpc>
              <a:buAutoNum type="arabicPeriod"/>
            </a:pPr>
            <a:endParaRPr lang="en-US" sz="2000">
              <a:ea typeface="Roboto"/>
            </a:endParaRPr>
          </a:p>
          <a:p>
            <a:pPr marL="179705">
              <a:spcBef>
                <a:spcPts val="1001"/>
              </a:spcBef>
              <a:buSzPts val="2000"/>
              <a:buChar char="•"/>
            </a:pPr>
            <a:endParaRPr lang="en-US" sz="2000">
              <a:latin typeface="Calibri"/>
              <a:ea typeface="Calibri"/>
              <a:cs typeface="Calibri"/>
            </a:endParaRPr>
          </a:p>
        </p:txBody>
      </p:sp>
      <p:pic>
        <p:nvPicPr>
          <p:cNvPr id="2" name="Picture 1" descr="A screenshot of a computer&#10;&#10;AI-generated content may be incorrect.">
            <a:extLst>
              <a:ext uri="{FF2B5EF4-FFF2-40B4-BE49-F238E27FC236}">
                <a16:creationId xmlns:a16="http://schemas.microsoft.com/office/drawing/2014/main" id="{AE28A1A9-D973-E5BC-4EA9-4201689ED439}"/>
              </a:ext>
            </a:extLst>
          </p:cNvPr>
          <p:cNvPicPr>
            <a:picLocks noChangeAspect="1"/>
          </p:cNvPicPr>
          <p:nvPr/>
        </p:nvPicPr>
        <p:blipFill>
          <a:blip r:embed="rId5"/>
          <a:stretch>
            <a:fillRect/>
          </a:stretch>
        </p:blipFill>
        <p:spPr>
          <a:xfrm>
            <a:off x="849923" y="2054469"/>
            <a:ext cx="10363200" cy="4296507"/>
          </a:xfrm>
          <a:prstGeom prst="rect">
            <a:avLst/>
          </a:prstGeom>
        </p:spPr>
      </p:pic>
    </p:spTree>
    <p:extLst>
      <p:ext uri="{BB962C8B-B14F-4D97-AF65-F5344CB8AC3E}">
        <p14:creationId xmlns:p14="http://schemas.microsoft.com/office/powerpoint/2010/main" val="3011880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A81A1-4BDE-0BA7-CAC2-3FB12760F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42F79-7EEF-462F-AA6C-E9764B85F2ED}"/>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eFulfilment</a:t>
            </a:r>
            <a:r>
              <a:rPr lang="en-US" sz="2800" b="1"/>
              <a:t> updates</a:t>
            </a:r>
            <a:endParaRPr lang="en-US"/>
          </a:p>
        </p:txBody>
      </p:sp>
      <p:sp>
        <p:nvSpPr>
          <p:cNvPr id="4" name="TextBox 3">
            <a:extLst>
              <a:ext uri="{FF2B5EF4-FFF2-40B4-BE49-F238E27FC236}">
                <a16:creationId xmlns:a16="http://schemas.microsoft.com/office/drawing/2014/main" id="{36020262-BBDB-EACB-66AE-69010CB6A1BD}"/>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Evolution of the </a:t>
            </a:r>
            <a:r>
              <a:rPr lang="en-US" sz="2800" b="1" err="1"/>
              <a:t>ePO</a:t>
            </a:r>
            <a:endParaRPr lang="en-US" sz="2800" err="1"/>
          </a:p>
        </p:txBody>
      </p:sp>
    </p:spTree>
    <p:extLst>
      <p:ext uri="{BB962C8B-B14F-4D97-AF65-F5344CB8AC3E}">
        <p14:creationId xmlns:p14="http://schemas.microsoft.com/office/powerpoint/2010/main" val="783080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4CF41B5E-1035-3ACD-6EFB-0643F2664220}"/>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B9390286-99B1-91E0-A3F0-38806B365973}"/>
              </a:ext>
            </a:extLst>
          </p:cNvPr>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r>
              <a:rPr lang="en-US" sz="2400">
                <a:ea typeface="Roboto"/>
              </a:rPr>
              <a:t> </a:t>
            </a:r>
            <a:r>
              <a:rPr lang="en-US" sz="2400">
                <a:ea typeface="Roboto"/>
                <a:hlinkClick r:id="rId3"/>
              </a:rPr>
              <a:t>eFulfilment Github issues</a:t>
            </a:r>
            <a:r>
              <a:rPr lang="en-US" sz="2400">
                <a:ea typeface="Roboto"/>
              </a:rPr>
              <a:t> implemented:</a:t>
            </a:r>
            <a:endParaRPr lang="en-US"/>
          </a:p>
          <a:p>
            <a:endParaRPr lang="en-US" sz="1600">
              <a:ea typeface="Roboto"/>
            </a:endParaRPr>
          </a:p>
          <a:p>
            <a:pPr marL="342900" indent="-342900">
              <a:lnSpc>
                <a:spcPct val="150000"/>
              </a:lnSpc>
              <a:buChar char="•"/>
            </a:pPr>
            <a:r>
              <a:rPr lang="en-US" sz="2200">
                <a:ea typeface="Roboto"/>
                <a:hlinkClick r:id="rId4"/>
              </a:rPr>
              <a:t>Remove epo-ful:Notifier #620</a:t>
            </a:r>
            <a:endParaRPr lang="en-US" sz="2200">
              <a:ea typeface="Roboto"/>
            </a:endParaRPr>
          </a:p>
          <a:p>
            <a:pPr marL="342900" indent="-342900">
              <a:lnSpc>
                <a:spcPct val="150000"/>
              </a:lnSpc>
              <a:buChar char="•"/>
            </a:pPr>
            <a:r>
              <a:rPr lang="en-US" sz="2200">
                <a:ea typeface="Roboto"/>
                <a:hlinkClick r:id="rId5"/>
              </a:rPr>
              <a:t>Remove excess links from epo-ful:Consignment to epo-ful:ShipmentStage #575</a:t>
            </a:r>
            <a:endParaRPr lang="en-US" sz="2200">
              <a:ea typeface="Roboto"/>
            </a:endParaRPr>
          </a:p>
          <a:p>
            <a:pPr marL="342900" indent="-342900">
              <a:lnSpc>
                <a:spcPct val="150000"/>
              </a:lnSpc>
              <a:buChar char="•"/>
            </a:pPr>
            <a:r>
              <a:rPr lang="en-US" sz="2200">
                <a:ea typeface="Roboto"/>
                <a:hlinkClick r:id="rId6"/>
              </a:rPr>
              <a:t>Remove attribute epo-ful:isHazardousRisk from Class epo-ful:ShipmentStage #621</a:t>
            </a:r>
            <a:endParaRPr lang="en-US" sz="2200">
              <a:ea typeface="Roboto"/>
            </a:endParaRPr>
          </a:p>
          <a:p>
            <a:pPr marL="342900" indent="-342900">
              <a:lnSpc>
                <a:spcPct val="150000"/>
              </a:lnSpc>
              <a:buChar char="•"/>
            </a:pPr>
            <a:r>
              <a:rPr lang="en-US" sz="2200">
                <a:ea typeface="Roboto"/>
                <a:hlinkClick r:id="rId7"/>
              </a:rPr>
              <a:t>Remove attributes from class epo-ful:Consignment #622</a:t>
            </a:r>
            <a:endParaRPr lang="en-US" sz="2200">
              <a:ea typeface="Roboto"/>
            </a:endParaRPr>
          </a:p>
          <a:p>
            <a:pPr marL="342900" indent="-342900">
              <a:lnSpc>
                <a:spcPct val="150000"/>
              </a:lnSpc>
              <a:buChar char="•"/>
            </a:pPr>
            <a:r>
              <a:rPr lang="en-US" sz="2200">
                <a:ea typeface="Roboto"/>
                <a:hlinkClick r:id="rId8"/>
              </a:rPr>
              <a:t>Model Measurement Dimension business group from the Despatch Advice data model #661</a:t>
            </a:r>
            <a:endParaRPr lang="en-US" sz="2200">
              <a:ea typeface="Roboto"/>
            </a:endParaRPr>
          </a:p>
          <a:p>
            <a:pPr marL="342900" indent="-342900">
              <a:lnSpc>
                <a:spcPct val="150000"/>
              </a:lnSpc>
              <a:buChar char="•"/>
            </a:pPr>
            <a:r>
              <a:rPr lang="en-US" sz="2200">
                <a:ea typeface="Roboto"/>
                <a:hlinkClick r:id="rId9"/>
              </a:rPr>
              <a:t>Environmental Emission should be included in eFulfilment  #576</a:t>
            </a:r>
            <a:endParaRPr lang="en-US" sz="2200">
              <a:ea typeface="Roboto"/>
            </a:endParaRPr>
          </a:p>
          <a:p>
            <a:pPr marL="342900" indent="-342900">
              <a:buChar char="•"/>
            </a:pPr>
            <a:endParaRPr lang="en-US" sz="2400">
              <a:ea typeface="Roboto"/>
            </a:endParaRPr>
          </a:p>
          <a:p>
            <a:pPr marL="342900" indent="-342900">
              <a:buChar char="•"/>
            </a:pPr>
            <a:endParaRPr lang="en-US" sz="2400">
              <a:ea typeface="Roboto"/>
            </a:endParaRPr>
          </a:p>
          <a:p>
            <a:pPr marL="342900" indent="-342900">
              <a:buChar char="•"/>
            </a:pPr>
            <a:endParaRPr lang="en-US" sz="2400">
              <a:ea typeface="Roboto"/>
            </a:endParaRPr>
          </a:p>
          <a:p>
            <a:pPr marL="342900" indent="-342900">
              <a:buChar char="•"/>
            </a:pPr>
            <a:endParaRPr lang="en-US" sz="2400">
              <a:ea typeface="Roboto"/>
            </a:endParaRPr>
          </a:p>
          <a:p>
            <a:endParaRPr lang="en-US" sz="2400">
              <a:ea typeface="Roboto"/>
            </a:endParaRPr>
          </a:p>
          <a:p>
            <a:pPr marL="179705">
              <a:spcBef>
                <a:spcPts val="1001"/>
              </a:spcBef>
              <a:buSzPts val="2000"/>
              <a:buChar char="•"/>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5199E6E9-C970-06A1-506D-418BB9C2B8E1}"/>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eFulfilment</a:t>
            </a:r>
            <a:r>
              <a:rPr lang="en-US" sz="2800" b="1">
                <a:ea typeface="Calibri"/>
                <a:sym typeface="Calibri"/>
              </a:rPr>
              <a:t> updates</a:t>
            </a:r>
            <a:endParaRPr lang="en-US" sz="2800">
              <a:ea typeface="Calibri"/>
              <a:sym typeface="Calibri"/>
            </a:endParaRPr>
          </a:p>
        </p:txBody>
      </p:sp>
    </p:spTree>
    <p:extLst>
      <p:ext uri="{BB962C8B-B14F-4D97-AF65-F5344CB8AC3E}">
        <p14:creationId xmlns:p14="http://schemas.microsoft.com/office/powerpoint/2010/main" val="3797451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C373ECFB-781B-640C-390A-13DE9EFE2465}"/>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765E4CB8-9BB3-7F1F-DAEE-ED21AB888E75}"/>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sym typeface="Calibri"/>
              </a:rPr>
              <a:t>eFulfilment</a:t>
            </a:r>
            <a:r>
              <a:rPr lang="en-US" sz="2800" b="1">
                <a:sym typeface="Calibri"/>
              </a:rPr>
              <a:t> updates</a:t>
            </a:r>
            <a:endParaRPr lang="en-US" sz="2800">
              <a:sym typeface="Calibri"/>
            </a:endParaRPr>
          </a:p>
        </p:txBody>
      </p:sp>
      <p:sp>
        <p:nvSpPr>
          <p:cNvPr id="8" name="Google Shape;394;p3">
            <a:extLst>
              <a:ext uri="{FF2B5EF4-FFF2-40B4-BE49-F238E27FC236}">
                <a16:creationId xmlns:a16="http://schemas.microsoft.com/office/drawing/2014/main" id="{241B9FAE-6B93-270E-7DE1-B862263168EF}"/>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Remove epo-ful:Notifier #620</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2" name="TextBox 1">
            <a:extLst>
              <a:ext uri="{FF2B5EF4-FFF2-40B4-BE49-F238E27FC236}">
                <a16:creationId xmlns:a16="http://schemas.microsoft.com/office/drawing/2014/main" id="{BCED3208-9A98-647D-29E4-DCBE1BD61E0F}"/>
              </a:ext>
            </a:extLst>
          </p:cNvPr>
          <p:cNvSpPr txBox="1"/>
          <p:nvPr/>
        </p:nvSpPr>
        <p:spPr>
          <a:xfrm>
            <a:off x="848139" y="1780524"/>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ePO v4.2.0:</a:t>
            </a:r>
            <a:endParaRPr lang="en-US"/>
          </a:p>
        </p:txBody>
      </p:sp>
      <p:sp>
        <p:nvSpPr>
          <p:cNvPr id="5" name="TextBox 4">
            <a:extLst>
              <a:ext uri="{FF2B5EF4-FFF2-40B4-BE49-F238E27FC236}">
                <a16:creationId xmlns:a16="http://schemas.microsoft.com/office/drawing/2014/main" id="{010D3089-41D8-F9B0-AFE9-47F230B84769}"/>
              </a:ext>
            </a:extLst>
          </p:cNvPr>
          <p:cNvSpPr txBox="1"/>
          <p:nvPr/>
        </p:nvSpPr>
        <p:spPr>
          <a:xfrm>
            <a:off x="6101680" y="1780523"/>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t>ePO</a:t>
            </a:r>
            <a:r>
              <a:rPr lang="en-US" sz="1600" b="1"/>
              <a:t> v5.0.0:</a:t>
            </a:r>
            <a:endParaRPr lang="en-US"/>
          </a:p>
        </p:txBody>
      </p:sp>
      <p:pic>
        <p:nvPicPr>
          <p:cNvPr id="10" name="Picture 9" descr="A diagram of a program&#10;&#10;AI-generated content may be incorrect.">
            <a:extLst>
              <a:ext uri="{FF2B5EF4-FFF2-40B4-BE49-F238E27FC236}">
                <a16:creationId xmlns:a16="http://schemas.microsoft.com/office/drawing/2014/main" id="{B19953D3-1101-6120-E82B-52A7E200BEF4}"/>
              </a:ext>
            </a:extLst>
          </p:cNvPr>
          <p:cNvPicPr>
            <a:picLocks noChangeAspect="1"/>
          </p:cNvPicPr>
          <p:nvPr/>
        </p:nvPicPr>
        <p:blipFill>
          <a:blip r:embed="rId4"/>
          <a:stretch>
            <a:fillRect/>
          </a:stretch>
        </p:blipFill>
        <p:spPr>
          <a:xfrm>
            <a:off x="848139" y="2292992"/>
            <a:ext cx="3561995" cy="3904873"/>
          </a:xfrm>
          <a:prstGeom prst="rect">
            <a:avLst/>
          </a:prstGeom>
        </p:spPr>
      </p:pic>
      <p:pic>
        <p:nvPicPr>
          <p:cNvPr id="11" name="Picture 10" descr="A diagram of a system&#10;&#10;AI-generated content may be incorrect.">
            <a:extLst>
              <a:ext uri="{FF2B5EF4-FFF2-40B4-BE49-F238E27FC236}">
                <a16:creationId xmlns:a16="http://schemas.microsoft.com/office/drawing/2014/main" id="{69A00129-8F1D-1692-65EA-2065ACED2232}"/>
              </a:ext>
            </a:extLst>
          </p:cNvPr>
          <p:cNvPicPr>
            <a:picLocks noChangeAspect="1"/>
          </p:cNvPicPr>
          <p:nvPr/>
        </p:nvPicPr>
        <p:blipFill>
          <a:blip r:embed="rId5"/>
          <a:stretch>
            <a:fillRect/>
          </a:stretch>
        </p:blipFill>
        <p:spPr>
          <a:xfrm>
            <a:off x="6101679" y="2292557"/>
            <a:ext cx="4863548" cy="3901010"/>
          </a:xfrm>
          <a:prstGeom prst="rect">
            <a:avLst/>
          </a:prstGeom>
        </p:spPr>
      </p:pic>
    </p:spTree>
    <p:extLst>
      <p:ext uri="{BB962C8B-B14F-4D97-AF65-F5344CB8AC3E}">
        <p14:creationId xmlns:p14="http://schemas.microsoft.com/office/powerpoint/2010/main" val="375663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DB9060AE-830F-D147-75FA-E48EAD4C0EA6}"/>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C99509E4-7C43-E056-B615-A2EB94C3ADC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sym typeface="Calibri"/>
              </a:rPr>
              <a:t>eFulfilment</a:t>
            </a:r>
            <a:r>
              <a:rPr lang="en-US" sz="2800" b="1">
                <a:sym typeface="Calibri"/>
              </a:rPr>
              <a:t> updates</a:t>
            </a:r>
            <a:endParaRPr lang="en-US" sz="2800">
              <a:sym typeface="Calibri"/>
            </a:endParaRPr>
          </a:p>
        </p:txBody>
      </p:sp>
      <p:sp>
        <p:nvSpPr>
          <p:cNvPr id="8" name="Google Shape;394;p3">
            <a:extLst>
              <a:ext uri="{FF2B5EF4-FFF2-40B4-BE49-F238E27FC236}">
                <a16:creationId xmlns:a16="http://schemas.microsoft.com/office/drawing/2014/main" id="{B48E64FB-5CB5-366B-ACCF-7881229E99CA}"/>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1800">
                <a:ea typeface="Roboto"/>
                <a:hlinkClick r:id="rId3"/>
              </a:rPr>
              <a:t>Remove excess links from epo-ful:Consignment to epo-ful:ShipmentStage #575</a:t>
            </a:r>
            <a:endParaRPr lang="en-US" sz="18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sp>
        <p:nvSpPr>
          <p:cNvPr id="2" name="TextBox 1">
            <a:extLst>
              <a:ext uri="{FF2B5EF4-FFF2-40B4-BE49-F238E27FC236}">
                <a16:creationId xmlns:a16="http://schemas.microsoft.com/office/drawing/2014/main" id="{286D87D7-E0D3-03FF-DCE0-25DB24A25B00}"/>
              </a:ext>
            </a:extLst>
          </p:cNvPr>
          <p:cNvSpPr txBox="1"/>
          <p:nvPr/>
        </p:nvSpPr>
        <p:spPr>
          <a:xfrm>
            <a:off x="914400" y="2547257"/>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ePO v4.2.0:</a:t>
            </a:r>
            <a:endParaRPr lang="en-US"/>
          </a:p>
        </p:txBody>
      </p:sp>
      <p:sp>
        <p:nvSpPr>
          <p:cNvPr id="5" name="TextBox 4">
            <a:extLst>
              <a:ext uri="{FF2B5EF4-FFF2-40B4-BE49-F238E27FC236}">
                <a16:creationId xmlns:a16="http://schemas.microsoft.com/office/drawing/2014/main" id="{4FC99A24-539C-DA2A-A4D9-14F60692DA49}"/>
              </a:ext>
            </a:extLst>
          </p:cNvPr>
          <p:cNvSpPr txBox="1"/>
          <p:nvPr/>
        </p:nvSpPr>
        <p:spPr>
          <a:xfrm>
            <a:off x="914400" y="4700734"/>
            <a:ext cx="136592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err="1"/>
              <a:t>ePO</a:t>
            </a:r>
            <a:r>
              <a:rPr lang="en-US" sz="1600" b="1"/>
              <a:t> v5.0.0:</a:t>
            </a:r>
            <a:endParaRPr lang="en-US"/>
          </a:p>
        </p:txBody>
      </p:sp>
      <p:pic>
        <p:nvPicPr>
          <p:cNvPr id="6" name="Picture 5" descr="A screenshot of a computer&#10;&#10;AI-generated content may be incorrect.">
            <a:extLst>
              <a:ext uri="{FF2B5EF4-FFF2-40B4-BE49-F238E27FC236}">
                <a16:creationId xmlns:a16="http://schemas.microsoft.com/office/drawing/2014/main" id="{39CE6DC3-92B9-4D9B-CAFD-6D9DF47E0CC0}"/>
              </a:ext>
            </a:extLst>
          </p:cNvPr>
          <p:cNvPicPr>
            <a:picLocks noChangeAspect="1"/>
          </p:cNvPicPr>
          <p:nvPr/>
        </p:nvPicPr>
        <p:blipFill>
          <a:blip r:embed="rId4"/>
          <a:stretch>
            <a:fillRect/>
          </a:stretch>
        </p:blipFill>
        <p:spPr>
          <a:xfrm>
            <a:off x="3853544" y="1714524"/>
            <a:ext cx="7395654" cy="2340379"/>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8197639-CD04-D335-EA64-095E33960895}"/>
              </a:ext>
            </a:extLst>
          </p:cNvPr>
          <p:cNvPicPr>
            <a:picLocks noChangeAspect="1"/>
          </p:cNvPicPr>
          <p:nvPr/>
        </p:nvPicPr>
        <p:blipFill>
          <a:blip r:embed="rId5"/>
          <a:stretch>
            <a:fillRect/>
          </a:stretch>
        </p:blipFill>
        <p:spPr>
          <a:xfrm>
            <a:off x="3853543" y="4182623"/>
            <a:ext cx="7395657" cy="1715871"/>
          </a:xfrm>
          <a:prstGeom prst="rect">
            <a:avLst/>
          </a:prstGeom>
        </p:spPr>
      </p:pic>
    </p:spTree>
    <p:extLst>
      <p:ext uri="{BB962C8B-B14F-4D97-AF65-F5344CB8AC3E}">
        <p14:creationId xmlns:p14="http://schemas.microsoft.com/office/powerpoint/2010/main" val="2631035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D9B64497-2EF7-9B14-F386-004152336A40}"/>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F8132B9D-D432-7AC4-DA8F-BA5F9A82D80F}"/>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sym typeface="Calibri"/>
              </a:rPr>
              <a:t>eFulfilment</a:t>
            </a:r>
            <a:r>
              <a:rPr lang="en-US" sz="2800" b="1">
                <a:sym typeface="Calibri"/>
              </a:rPr>
              <a:t> updates</a:t>
            </a:r>
            <a:endParaRPr lang="en-US" sz="2800">
              <a:sym typeface="Calibri"/>
            </a:endParaRPr>
          </a:p>
        </p:txBody>
      </p:sp>
      <p:sp>
        <p:nvSpPr>
          <p:cNvPr id="8" name="Google Shape;394;p3">
            <a:extLst>
              <a:ext uri="{FF2B5EF4-FFF2-40B4-BE49-F238E27FC236}">
                <a16:creationId xmlns:a16="http://schemas.microsoft.com/office/drawing/2014/main" id="{B4714FDE-6671-AB25-8843-27E0F65DC9AB}"/>
              </a:ext>
            </a:extLst>
          </p:cNvPr>
          <p:cNvSpPr txBox="1"/>
          <p:nvPr/>
        </p:nvSpPr>
        <p:spPr>
          <a:xfrm>
            <a:off x="847849" y="957768"/>
            <a:ext cx="10761504" cy="753557"/>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t>
            </a:r>
            <a:r>
              <a:rPr lang="en-US" sz="2000" err="1">
                <a:ea typeface="Roboto"/>
              </a:rPr>
              <a:t>Github</a:t>
            </a:r>
            <a:r>
              <a:rPr lang="en-US" sz="2000">
                <a:ea typeface="Roboto"/>
              </a:rPr>
              <a:t> issues:</a:t>
            </a:r>
          </a:p>
          <a:p>
            <a:pPr marL="342900" indent="-342900">
              <a:buChar char="•"/>
            </a:pPr>
            <a:r>
              <a:rPr lang="en-US" sz="2000">
                <a:ea typeface="Roboto"/>
                <a:hlinkClick r:id="rId3"/>
              </a:rPr>
              <a:t>Remove attribute epo-ful:isHazardousRisk from Class epo-ful:ShipmentStage #621</a:t>
            </a:r>
            <a:endParaRPr lang="en-US" sz="2000">
              <a:ea typeface="Roboto"/>
            </a:endParaRPr>
          </a:p>
          <a:p>
            <a:pPr marL="342900" indent="-342900">
              <a:lnSpc>
                <a:spcPct val="150000"/>
              </a:lnSpc>
              <a:buFont typeface="Arial,Sans-Serif"/>
              <a:buChar char="•"/>
            </a:pPr>
            <a:r>
              <a:rPr lang="en-US" sz="2000">
                <a:ea typeface="Roboto"/>
                <a:hlinkClick r:id="rId4"/>
              </a:rPr>
              <a:t>Remove attributes from class epo-ful:Consignment #622</a:t>
            </a:r>
            <a:endParaRPr lang="en-US" sz="2000">
              <a:ea typeface="Roboto"/>
            </a:endParaRPr>
          </a:p>
          <a:p>
            <a:pPr marL="342900" indent="-342900">
              <a:buChar char="•"/>
            </a:pPr>
            <a:endParaRPr lang="en-US" sz="2200">
              <a:ea typeface="Roboto"/>
            </a:endParaRPr>
          </a:p>
          <a:p>
            <a:endParaRPr lang="en-US" sz="2200">
              <a:ea typeface="Roboto"/>
            </a:endParaRPr>
          </a:p>
          <a:p>
            <a:pPr marL="179705">
              <a:spcBef>
                <a:spcPts val="1001"/>
              </a:spcBef>
              <a:buSzPts val="2000"/>
              <a:buChar char="•"/>
            </a:pPr>
            <a:endParaRPr lang="en-US" sz="1800">
              <a:latin typeface="Calibri"/>
              <a:ea typeface="Calibri"/>
              <a:cs typeface="Calibri"/>
            </a:endParaRPr>
          </a:p>
        </p:txBody>
      </p:sp>
      <p:pic>
        <p:nvPicPr>
          <p:cNvPr id="10" name="Picture 9" descr="A screen shot of a computer&#10;&#10;AI-generated content may be incorrect.">
            <a:extLst>
              <a:ext uri="{FF2B5EF4-FFF2-40B4-BE49-F238E27FC236}">
                <a16:creationId xmlns:a16="http://schemas.microsoft.com/office/drawing/2014/main" id="{29761953-9B9F-04B3-9E24-9CEEE0BBC321}"/>
              </a:ext>
            </a:extLst>
          </p:cNvPr>
          <p:cNvPicPr>
            <a:picLocks noChangeAspect="1"/>
          </p:cNvPicPr>
          <p:nvPr/>
        </p:nvPicPr>
        <p:blipFill>
          <a:blip r:embed="rId5"/>
          <a:stretch>
            <a:fillRect/>
          </a:stretch>
        </p:blipFill>
        <p:spPr>
          <a:xfrm>
            <a:off x="5032039" y="3130834"/>
            <a:ext cx="6903436" cy="1647040"/>
          </a:xfrm>
          <a:prstGeom prst="rect">
            <a:avLst/>
          </a:prstGeom>
        </p:spPr>
      </p:pic>
      <p:sp>
        <p:nvSpPr>
          <p:cNvPr id="12" name="TextBox 11">
            <a:extLst>
              <a:ext uri="{FF2B5EF4-FFF2-40B4-BE49-F238E27FC236}">
                <a16:creationId xmlns:a16="http://schemas.microsoft.com/office/drawing/2014/main" id="{E6A6281E-A77A-A362-F550-900B2FE9DE37}"/>
              </a:ext>
            </a:extLst>
          </p:cNvPr>
          <p:cNvSpPr txBox="1"/>
          <p:nvPr/>
        </p:nvSpPr>
        <p:spPr>
          <a:xfrm>
            <a:off x="848139" y="2637182"/>
            <a:ext cx="4025820" cy="2632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a:t>Removed properties form </a:t>
            </a:r>
            <a:r>
              <a:rPr lang="en-US" sz="1600" err="1"/>
              <a:t>ShipmentStage</a:t>
            </a:r>
            <a:r>
              <a:rPr lang="en-US" sz="1600"/>
              <a:t>:</a:t>
            </a:r>
            <a:endParaRPr lang="en-US"/>
          </a:p>
          <a:p>
            <a:pPr marL="342900" indent="-342900">
              <a:lnSpc>
                <a:spcPct val="150000"/>
              </a:lnSpc>
              <a:buChar char="•"/>
            </a:pPr>
            <a:r>
              <a:rPr lang="en-US" sz="1600" err="1"/>
              <a:t>epo-ful:isHazardousRisk</a:t>
            </a:r>
            <a:endParaRPr lang="en-US" sz="1600"/>
          </a:p>
          <a:p>
            <a:pPr>
              <a:lnSpc>
                <a:spcPct val="150000"/>
              </a:lnSpc>
            </a:pPr>
            <a:endParaRPr lang="en-US" sz="1600"/>
          </a:p>
          <a:p>
            <a:pPr>
              <a:lnSpc>
                <a:spcPct val="150000"/>
              </a:lnSpc>
            </a:pPr>
            <a:r>
              <a:rPr lang="en-US" sz="1600"/>
              <a:t>Removed attributes from Consignment:</a:t>
            </a:r>
            <a:endParaRPr lang="en-US"/>
          </a:p>
          <a:p>
            <a:pPr marL="342900" indent="-342900">
              <a:lnSpc>
                <a:spcPct val="150000"/>
              </a:lnSpc>
              <a:buChar char="•"/>
            </a:pPr>
            <a:r>
              <a:rPr lang="en-US" sz="1600" err="1"/>
              <a:t>epo-ful:hasCarrierServiceInstruction</a:t>
            </a:r>
            <a:endParaRPr lang="en-US" sz="1600"/>
          </a:p>
          <a:p>
            <a:pPr marL="342900" indent="-342900">
              <a:lnSpc>
                <a:spcPct val="150000"/>
              </a:lnSpc>
              <a:buChar char="•"/>
            </a:pPr>
            <a:r>
              <a:rPr lang="en-US" sz="1600" err="1"/>
              <a:t>epo-ful:hasDeliveryInstruction</a:t>
            </a:r>
            <a:endParaRPr lang="en-US" sz="1600"/>
          </a:p>
          <a:p>
            <a:pPr marL="342900" indent="-342900">
              <a:lnSpc>
                <a:spcPct val="150000"/>
              </a:lnSpc>
              <a:buChar char="•"/>
            </a:pPr>
            <a:r>
              <a:rPr lang="en-US" sz="1600" err="1"/>
              <a:t>epo-ful:hasSpecialInstruction</a:t>
            </a:r>
            <a:endParaRPr lang="en-US" sz="1600"/>
          </a:p>
        </p:txBody>
      </p:sp>
    </p:spTree>
    <p:extLst>
      <p:ext uri="{BB962C8B-B14F-4D97-AF65-F5344CB8AC3E}">
        <p14:creationId xmlns:p14="http://schemas.microsoft.com/office/powerpoint/2010/main" val="1868888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FC3D4980-67D2-B71A-8E3A-3951D6EDDEB1}"/>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D0863AE4-B51C-D694-1091-C76B1953C8F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sym typeface="Calibri"/>
              </a:rPr>
              <a:t>eFulfilment</a:t>
            </a:r>
            <a:r>
              <a:rPr lang="en-US" sz="2800" b="1">
                <a:sym typeface="Calibri"/>
              </a:rPr>
              <a:t> updates</a:t>
            </a:r>
            <a:endParaRPr lang="en-US" sz="2800">
              <a:sym typeface="Calibri"/>
            </a:endParaRPr>
          </a:p>
        </p:txBody>
      </p:sp>
      <p:sp>
        <p:nvSpPr>
          <p:cNvPr id="8" name="Google Shape;394;p3">
            <a:extLst>
              <a:ext uri="{FF2B5EF4-FFF2-40B4-BE49-F238E27FC236}">
                <a16:creationId xmlns:a16="http://schemas.microsoft.com/office/drawing/2014/main" id="{B97DD11D-E7BD-6A11-CA33-8D227FE24E17}"/>
              </a:ext>
            </a:extLst>
          </p:cNvPr>
          <p:cNvSpPr txBox="1"/>
          <p:nvPr/>
        </p:nvSpPr>
        <p:spPr>
          <a:xfrm>
            <a:off x="847849" y="882041"/>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Model Measurement Dimension business group from the Despatch Advice data model #661</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6" name="Picture 5" descr="A diagram of a computer&#10;&#10;AI-generated content may be incorrect.">
            <a:extLst>
              <a:ext uri="{FF2B5EF4-FFF2-40B4-BE49-F238E27FC236}">
                <a16:creationId xmlns:a16="http://schemas.microsoft.com/office/drawing/2014/main" id="{965AF39D-E55E-F81B-5D03-97259B0B7B48}"/>
              </a:ext>
            </a:extLst>
          </p:cNvPr>
          <p:cNvPicPr>
            <a:picLocks noChangeAspect="1"/>
          </p:cNvPicPr>
          <p:nvPr/>
        </p:nvPicPr>
        <p:blipFill>
          <a:blip r:embed="rId4"/>
          <a:stretch>
            <a:fillRect/>
          </a:stretch>
        </p:blipFill>
        <p:spPr>
          <a:xfrm>
            <a:off x="3048948" y="1642807"/>
            <a:ext cx="7911544" cy="4684618"/>
          </a:xfrm>
          <a:prstGeom prst="rect">
            <a:avLst/>
          </a:prstGeom>
        </p:spPr>
      </p:pic>
    </p:spTree>
    <p:extLst>
      <p:ext uri="{BB962C8B-B14F-4D97-AF65-F5344CB8AC3E}">
        <p14:creationId xmlns:p14="http://schemas.microsoft.com/office/powerpoint/2010/main" val="31717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
          <p:cNvSpPr txBox="1"/>
          <p:nvPr/>
        </p:nvSpPr>
        <p:spPr>
          <a:xfrm>
            <a:off x="847849" y="1357618"/>
            <a:ext cx="10497600" cy="4813140"/>
          </a:xfrm>
          <a:prstGeom prst="rect">
            <a:avLst/>
          </a:prstGeom>
          <a:noFill/>
          <a:ln>
            <a:noFill/>
          </a:ln>
        </p:spPr>
        <p:txBody>
          <a:bodyPr spcFirstLastPara="1" wrap="square" lIns="0" tIns="45700" rIns="91425" bIns="45700" anchor="t" anchorCtr="0">
            <a:noAutofit/>
          </a:bodyPr>
          <a:lstStyle/>
          <a:p>
            <a:pPr marL="342900" lvl="8" indent="-342900">
              <a:lnSpc>
                <a:spcPct val="150000"/>
              </a:lnSpc>
              <a:buFont typeface="Arial"/>
              <a:buChar char="•"/>
            </a:pPr>
            <a:r>
              <a:rPr lang="en-US" sz="2400"/>
              <a:t>Publication of </a:t>
            </a:r>
            <a:r>
              <a:rPr lang="en-US" sz="2400" err="1"/>
              <a:t>ePO</a:t>
            </a:r>
            <a:r>
              <a:rPr lang="en-US" sz="2400"/>
              <a:t> v5.0.0-rc.1:</a:t>
            </a:r>
            <a:endParaRPr lang="en-US"/>
          </a:p>
          <a:p>
            <a:pPr lvl="8"/>
            <a:r>
              <a:rPr lang="en-US" sz="1800"/>
              <a:t>    - new module development:</a:t>
            </a:r>
          </a:p>
          <a:p>
            <a:pPr lvl="8"/>
            <a:r>
              <a:rPr lang="en-US" sz="1800"/>
              <a:t>  - </a:t>
            </a:r>
            <a:r>
              <a:rPr lang="en-US" sz="1800" err="1"/>
              <a:t>eQualification</a:t>
            </a:r>
            <a:endParaRPr lang="en-US" sz="1800"/>
          </a:p>
          <a:p>
            <a:pPr lvl="8"/>
            <a:r>
              <a:rPr lang="en-US" sz="1800"/>
              <a:t>       - </a:t>
            </a:r>
            <a:r>
              <a:rPr lang="en-US" sz="1800" err="1"/>
              <a:t>eEvaluation</a:t>
            </a:r>
            <a:endParaRPr lang="en-US" sz="2400" err="1"/>
          </a:p>
          <a:p>
            <a:pPr lvl="8"/>
            <a:r>
              <a:rPr lang="en-US" sz="1800"/>
              <a:t>       - </a:t>
            </a:r>
            <a:r>
              <a:rPr lang="en-US" sz="1800" err="1"/>
              <a:t>eAwarding</a:t>
            </a:r>
            <a:endParaRPr lang="en-US" sz="1800"/>
          </a:p>
          <a:p>
            <a:pPr lvl="8"/>
            <a:r>
              <a:rPr lang="en-US" sz="1800"/>
              <a:t>       - </a:t>
            </a:r>
            <a:r>
              <a:rPr lang="en-US" sz="1800" err="1"/>
              <a:t>eRequest</a:t>
            </a:r>
            <a:endParaRPr lang="en-US" sz="1800"/>
          </a:p>
          <a:p>
            <a:pPr lvl="8"/>
            <a:r>
              <a:rPr lang="en-US" sz="1800"/>
              <a:t>    - evolution of the </a:t>
            </a:r>
            <a:r>
              <a:rPr lang="en-US" sz="1800" err="1"/>
              <a:t>ePO</a:t>
            </a:r>
            <a:r>
              <a:rPr lang="en-US" sz="1800"/>
              <a:t>:</a:t>
            </a:r>
          </a:p>
          <a:p>
            <a:pPr lvl="8"/>
            <a:r>
              <a:rPr lang="en-US" sz="1800"/>
              <a:t>  - </a:t>
            </a:r>
            <a:r>
              <a:rPr lang="en-US" sz="1800">
                <a:hlinkClick r:id="rId3"/>
              </a:rPr>
              <a:t>eForms mapping requirements</a:t>
            </a:r>
            <a:endParaRPr lang="en-US" sz="1800"/>
          </a:p>
          <a:p>
            <a:pPr lvl="8"/>
            <a:r>
              <a:rPr lang="en-US" sz="1800"/>
              <a:t>  - post-award updates: </a:t>
            </a:r>
            <a:r>
              <a:rPr lang="en-US" sz="1800" err="1"/>
              <a:t>eOrdering</a:t>
            </a:r>
            <a:r>
              <a:rPr lang="en-US" sz="1800"/>
              <a:t>, </a:t>
            </a:r>
            <a:r>
              <a:rPr lang="en-US" sz="1800" err="1"/>
              <a:t>eCatalogue</a:t>
            </a:r>
            <a:r>
              <a:rPr lang="en-US" sz="1800"/>
              <a:t>, </a:t>
            </a:r>
            <a:r>
              <a:rPr lang="en-US" sz="1800" err="1"/>
              <a:t>eFulfilment</a:t>
            </a:r>
            <a:endParaRPr lang="en-US" sz="1800"/>
          </a:p>
          <a:p>
            <a:pPr marL="342900" lvl="8" indent="-342900">
              <a:lnSpc>
                <a:spcPct val="150000"/>
              </a:lnSpc>
              <a:spcAft>
                <a:spcPts val="400"/>
              </a:spcAft>
              <a:buFont typeface="Arial"/>
              <a:buChar char="•"/>
            </a:pPr>
            <a:r>
              <a:rPr lang="en-US" sz="2400"/>
              <a:t>Work in progress:</a:t>
            </a:r>
            <a:endParaRPr lang="en-US"/>
          </a:p>
          <a:p>
            <a:pPr lvl="8">
              <a:spcAft>
                <a:spcPts val="400"/>
              </a:spcAft>
            </a:pPr>
            <a:r>
              <a:rPr lang="en-US" sz="1800"/>
              <a:t>    - </a:t>
            </a:r>
            <a:r>
              <a:rPr lang="en-US" sz="1800" err="1"/>
              <a:t>ePO</a:t>
            </a:r>
            <a:r>
              <a:rPr lang="en-US" sz="1800"/>
              <a:t> v5.1.0-rc.1: </a:t>
            </a:r>
          </a:p>
          <a:p>
            <a:pPr lvl="8">
              <a:spcAft>
                <a:spcPts val="400"/>
              </a:spcAft>
            </a:pPr>
            <a:r>
              <a:rPr lang="en-US" sz="1800"/>
              <a:t>  - new module development: </a:t>
            </a:r>
            <a:r>
              <a:rPr lang="en-US" sz="1800" err="1"/>
              <a:t>ePayment</a:t>
            </a:r>
            <a:endParaRPr lang="en-US" sz="1800"/>
          </a:p>
          <a:p>
            <a:pPr lvl="8">
              <a:spcAft>
                <a:spcPts val="400"/>
              </a:spcAft>
            </a:pPr>
            <a:r>
              <a:rPr lang="en-US" sz="1800"/>
              <a:t>       - maintenance: </a:t>
            </a:r>
            <a:r>
              <a:rPr lang="en-US" sz="1800">
                <a:hlinkClick r:id="rId4"/>
              </a:rPr>
              <a:t>GitHub issue fixes</a:t>
            </a:r>
          </a:p>
          <a:p>
            <a:pPr marL="285750" indent="-285750">
              <a:buSzPts val="2000"/>
              <a:buChar char="•"/>
            </a:pPr>
            <a:endParaRPr lang="en-US" sz="1800"/>
          </a:p>
          <a:p>
            <a:pPr lvl="1">
              <a:buSzPts val="2000"/>
            </a:pPr>
            <a:endParaRPr lang="en-US" sz="1800"/>
          </a:p>
          <a:p>
            <a:pPr marL="179705">
              <a:spcBef>
                <a:spcPts val="1001"/>
              </a:spcBef>
              <a:buSzPts val="2000"/>
              <a:buChar char="•"/>
            </a:pPr>
            <a:endParaRPr lang="en-US" sz="1800">
              <a:latin typeface="Calibri"/>
              <a:cs typeface="Calibri"/>
            </a:endParaRPr>
          </a:p>
        </p:txBody>
      </p:sp>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ea typeface="Calibri"/>
                <a:sym typeface="Calibri"/>
              </a:rPr>
              <a:t>Review of work: July 2024 - June 2025</a:t>
            </a:r>
            <a:endParaRPr lang="en-US"/>
          </a:p>
        </p:txBody>
      </p:sp>
    </p:spTree>
    <p:extLst>
      <p:ext uri="{BB962C8B-B14F-4D97-AF65-F5344CB8AC3E}">
        <p14:creationId xmlns:p14="http://schemas.microsoft.com/office/powerpoint/2010/main" val="81417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5 min break</a:t>
            </a:r>
            <a:endParaRPr lang="en-US" sz="2800"/>
          </a:p>
        </p:txBody>
      </p:sp>
    </p:spTree>
    <p:extLst>
      <p:ext uri="{BB962C8B-B14F-4D97-AF65-F5344CB8AC3E}">
        <p14:creationId xmlns:p14="http://schemas.microsoft.com/office/powerpoint/2010/main" val="2821758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Updated workflow and model2owl evolution</a:t>
            </a:r>
            <a:endParaRPr lang="en-US" b="1"/>
          </a:p>
          <a:p>
            <a:pPr algn="ctr"/>
            <a:endParaRPr lang="en-US" sz="2800" b="1"/>
          </a:p>
        </p:txBody>
      </p:sp>
    </p:spTree>
    <p:extLst>
      <p:ext uri="{BB962C8B-B14F-4D97-AF65-F5344CB8AC3E}">
        <p14:creationId xmlns:p14="http://schemas.microsoft.com/office/powerpoint/2010/main" val="3543778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265DAD40-DDCC-CCF9-D917-059B0BC19C6B}"/>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089056E2-8CB7-FE3D-2B28-00CCD1714529}"/>
              </a:ext>
            </a:extLst>
          </p:cNvPr>
          <p:cNvSpPr txBox="1"/>
          <p:nvPr/>
        </p:nvSpPr>
        <p:spPr>
          <a:xfrm>
            <a:off x="847849" y="1249764"/>
            <a:ext cx="10497600" cy="4352978"/>
          </a:xfrm>
          <a:prstGeom prst="rect">
            <a:avLst/>
          </a:prstGeom>
          <a:noFill/>
          <a:ln>
            <a:noFill/>
          </a:ln>
        </p:spPr>
        <p:txBody>
          <a:bodyPr spcFirstLastPara="1" wrap="square" lIns="0" tIns="45700" rIns="91425" bIns="45700" anchor="t" anchorCtr="0">
            <a:noAutofit/>
          </a:bodyPr>
          <a:lstStyle/>
          <a:p>
            <a:pPr marL="457200" indent="-457200">
              <a:buAutoNum type="arabicPeriod"/>
            </a:pPr>
            <a:endParaRPr lang="en-US" sz="2400">
              <a:ea typeface="Roboto"/>
            </a:endParaRPr>
          </a:p>
          <a:p>
            <a:pPr marL="457200" indent="-457200">
              <a:buAutoNum type="arabicPeriod"/>
            </a:pPr>
            <a:r>
              <a:rPr lang="en-US" sz="2400">
                <a:ea typeface="Roboto"/>
              </a:rPr>
              <a:t>model2owl transferred from </a:t>
            </a:r>
            <a:r>
              <a:rPr lang="en-US" sz="2400">
                <a:ea typeface="Roboto"/>
                <a:hlinkClick r:id="rId3"/>
              </a:rPr>
              <a:t>ePO repository</a:t>
            </a:r>
            <a:r>
              <a:rPr lang="en-US" sz="2400">
                <a:ea typeface="Roboto"/>
              </a:rPr>
              <a:t> to </a:t>
            </a:r>
            <a:r>
              <a:rPr lang="en-US" sz="2400">
                <a:ea typeface="Roboto"/>
                <a:hlinkClick r:id="rId4"/>
              </a:rPr>
              <a:t>epo-conceptual-model repository</a:t>
            </a:r>
            <a:endParaRPr lang="en-US">
              <a:ea typeface="Roboto"/>
            </a:endParaRPr>
          </a:p>
          <a:p>
            <a:pPr marL="457200" indent="-457200">
              <a:buAutoNum type="arabicPeriod"/>
            </a:pPr>
            <a:endParaRPr lang="en-US" sz="2400">
              <a:ea typeface="Roboto"/>
            </a:endParaRPr>
          </a:p>
          <a:p>
            <a:pPr marL="457200" indent="-457200">
              <a:buAutoNum type="arabicPeriod"/>
            </a:pPr>
            <a:r>
              <a:rPr lang="en-US" sz="2400">
                <a:ea typeface="Roboto"/>
              </a:rPr>
              <a:t>Enterprise Architect file modifications:</a:t>
            </a:r>
            <a:endParaRPr lang="en-US">
              <a:ea typeface="Roboto"/>
            </a:endParaRPr>
          </a:p>
          <a:p>
            <a:endParaRPr lang="en-US" sz="1200">
              <a:ea typeface="Roboto"/>
            </a:endParaRPr>
          </a:p>
          <a:p>
            <a:pPr marL="457200" lvl="1">
              <a:lnSpc>
                <a:spcPct val="150000"/>
              </a:lnSpc>
              <a:buFont typeface="Courier New"/>
              <a:buChar char="o"/>
            </a:pPr>
            <a:r>
              <a:rPr lang="en-US" sz="2000">
                <a:ea typeface="Roboto"/>
              </a:rPr>
              <a:t> WG approval date moved to </a:t>
            </a:r>
            <a:r>
              <a:rPr lang="en-US" sz="2000" b="1" err="1">
                <a:ea typeface="Roboto"/>
              </a:rPr>
              <a:t>skos:historyNote</a:t>
            </a:r>
            <a:r>
              <a:rPr lang="en-US" sz="2000">
                <a:ea typeface="Roboto"/>
              </a:rPr>
              <a:t> tag</a:t>
            </a:r>
          </a:p>
          <a:p>
            <a:pPr marL="457200" lvl="1">
              <a:lnSpc>
                <a:spcPct val="150000"/>
              </a:lnSpc>
              <a:buFont typeface="Courier New"/>
              <a:buChar char="o"/>
            </a:pPr>
            <a:r>
              <a:rPr lang="en-US" sz="2000">
                <a:ea typeface="Roboto"/>
              </a:rPr>
              <a:t> </a:t>
            </a:r>
            <a:r>
              <a:rPr lang="en-US" sz="2000" err="1">
                <a:ea typeface="Roboto"/>
              </a:rPr>
              <a:t>eForms</a:t>
            </a:r>
            <a:r>
              <a:rPr lang="en-US" sz="2000">
                <a:ea typeface="Roboto"/>
              </a:rPr>
              <a:t> terms (BT/BG) references moved to </a:t>
            </a:r>
            <a:r>
              <a:rPr lang="en-US" sz="2000" b="1" err="1">
                <a:ea typeface="Roboto"/>
              </a:rPr>
              <a:t>skos:editorialNote</a:t>
            </a:r>
            <a:r>
              <a:rPr lang="en-US" sz="2000">
                <a:ea typeface="Roboto"/>
              </a:rPr>
              <a:t> tag</a:t>
            </a:r>
          </a:p>
          <a:p>
            <a:pPr marL="457200" lvl="1">
              <a:lnSpc>
                <a:spcPct val="150000"/>
              </a:lnSpc>
              <a:buFont typeface="Courier New"/>
              <a:buChar char="o"/>
            </a:pPr>
            <a:r>
              <a:rPr lang="en-US" sz="2000">
                <a:ea typeface="Roboto"/>
              </a:rPr>
              <a:t> Added links to original definitions for external terms</a:t>
            </a:r>
            <a:endParaRPr lang="en-US" sz="2000"/>
          </a:p>
          <a:p>
            <a:pPr marL="457200" lvl="1">
              <a:lnSpc>
                <a:spcPct val="150000"/>
              </a:lnSpc>
              <a:buFont typeface="Courier New"/>
              <a:buChar char="o"/>
            </a:pPr>
            <a:r>
              <a:rPr lang="en-US" sz="2000">
                <a:ea typeface="Roboto"/>
              </a:rPr>
              <a:t> Added 'proposed', 'approved' and 'implemented' statuses to </a:t>
            </a:r>
            <a:r>
              <a:rPr lang="en-US" sz="2000" b="1" err="1">
                <a:ea typeface="Roboto"/>
              </a:rPr>
              <a:t>epo:status</a:t>
            </a:r>
            <a:r>
              <a:rPr lang="en-US" sz="2000">
                <a:ea typeface="Roboto"/>
              </a:rPr>
              <a:t> tag</a:t>
            </a:r>
          </a:p>
          <a:p>
            <a:pPr marL="914400" lvl="1" indent="-457200">
              <a:buFont typeface="Courier New"/>
              <a:buChar char="o"/>
            </a:pPr>
            <a:endParaRPr lang="en-US" sz="2400">
              <a:ea typeface="Roboto"/>
            </a:endParaRPr>
          </a:p>
          <a:p>
            <a:endParaRPr lang="en-US">
              <a:ea typeface="Roboto"/>
            </a:endParaRPr>
          </a:p>
          <a:p>
            <a:r>
              <a:rPr lang="en-US" sz="2400">
                <a:ea typeface="Roboto"/>
              </a:rPr>
              <a:t> </a:t>
            </a:r>
            <a:endParaRPr lang="en-US"/>
          </a:p>
          <a:p>
            <a:pPr marL="342900" indent="-342900">
              <a:buAutoNum type="arabicPeriod"/>
            </a:pPr>
            <a:endParaRPr lang="en-US" sz="2400">
              <a:ea typeface="Roboto"/>
            </a:endParaRPr>
          </a:p>
          <a:p>
            <a:pPr marL="342900" indent="-342900">
              <a:buAutoNum type="arabicPeriod"/>
            </a:pPr>
            <a:endParaRPr lang="en-US" sz="2400">
              <a:ea typeface="Roboto"/>
            </a:endParaRPr>
          </a:p>
          <a:p>
            <a:pPr marL="342900" indent="-342900">
              <a:buAutoNum type="arabicPeriod"/>
            </a:pPr>
            <a:endParaRPr lang="en-US" sz="2400">
              <a:ea typeface="Roboto"/>
            </a:endParaRPr>
          </a:p>
          <a:p>
            <a:pPr marL="342900" indent="-342900">
              <a:buAutoNum type="arabicPeriod"/>
            </a:pPr>
            <a:endParaRPr lang="en-US" sz="2400">
              <a:ea typeface="Roboto"/>
            </a:endParaRPr>
          </a:p>
          <a:p>
            <a:endParaRPr lang="en-US" sz="2400">
              <a:ea typeface="Roboto"/>
            </a:endParaRPr>
          </a:p>
          <a:p>
            <a:pPr marL="179705">
              <a:spcBef>
                <a:spcPts val="1001"/>
              </a:spcBef>
              <a:buSzPts val="2000"/>
              <a:buAutoNum type="arabicPeriod"/>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A674B310-5EA3-0B6D-E9BE-FDC6A101318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a:ea typeface="Calibri"/>
                <a:sym typeface="Calibri"/>
              </a:rPr>
              <a:t>Updated workflow and model2owl evolution </a:t>
            </a:r>
            <a:endParaRPr lang="en-US" b="1"/>
          </a:p>
        </p:txBody>
      </p:sp>
    </p:spTree>
    <p:extLst>
      <p:ext uri="{BB962C8B-B14F-4D97-AF65-F5344CB8AC3E}">
        <p14:creationId xmlns:p14="http://schemas.microsoft.com/office/powerpoint/2010/main" val="179842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7466B-A721-CD1C-14B3-5469C2359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DF240-1ABB-53F3-03F7-373E3EA1EA94}"/>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ePO</a:t>
            </a:r>
            <a:r>
              <a:rPr lang="en-US" sz="2800" b="1"/>
              <a:t> v5.1.0-rc.1</a:t>
            </a:r>
          </a:p>
        </p:txBody>
      </p:sp>
    </p:spTree>
    <p:extLst>
      <p:ext uri="{BB962C8B-B14F-4D97-AF65-F5344CB8AC3E}">
        <p14:creationId xmlns:p14="http://schemas.microsoft.com/office/powerpoint/2010/main" val="2750523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BD66-A260-9838-F641-952BF4764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DBB81-2EAB-DE36-EADB-755C88108232}"/>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New module development: </a:t>
            </a:r>
            <a:r>
              <a:rPr lang="en-US" sz="2800" b="1" err="1"/>
              <a:t>ePayment</a:t>
            </a:r>
            <a:endParaRPr lang="en-US" err="1"/>
          </a:p>
        </p:txBody>
      </p:sp>
    </p:spTree>
    <p:extLst>
      <p:ext uri="{BB962C8B-B14F-4D97-AF65-F5344CB8AC3E}">
        <p14:creationId xmlns:p14="http://schemas.microsoft.com/office/powerpoint/2010/main" val="3608551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A86AE5F8-74D8-E22B-6D9C-E9697C44C57E}"/>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CFA04A43-CDE2-DB30-44BD-5DE9016B87B7}"/>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err="1">
                <a:sym typeface="Calibri"/>
              </a:rPr>
              <a:t>ePayment</a:t>
            </a:r>
            <a:r>
              <a:rPr lang="en-US" sz="2800" b="1">
                <a:sym typeface="Calibri"/>
              </a:rPr>
              <a:t> module</a:t>
            </a:r>
            <a:endParaRPr lang="en-US" sz="2800" b="1"/>
          </a:p>
        </p:txBody>
      </p:sp>
      <p:sp>
        <p:nvSpPr>
          <p:cNvPr id="8" name="Google Shape;394;p3">
            <a:extLst>
              <a:ext uri="{FF2B5EF4-FFF2-40B4-BE49-F238E27FC236}">
                <a16:creationId xmlns:a16="http://schemas.microsoft.com/office/drawing/2014/main" id="{4DA5F480-55AA-7A66-31E3-6C229E753027}"/>
              </a:ext>
            </a:extLst>
          </p:cNvPr>
          <p:cNvSpPr txBox="1"/>
          <p:nvPr/>
        </p:nvSpPr>
        <p:spPr>
          <a:xfrm>
            <a:off x="847849" y="1713522"/>
            <a:ext cx="10497600" cy="2756803"/>
          </a:xfrm>
          <a:prstGeom prst="rect">
            <a:avLst/>
          </a:prstGeom>
          <a:noFill/>
          <a:ln>
            <a:noFill/>
          </a:ln>
        </p:spPr>
        <p:txBody>
          <a:bodyPr spcFirstLastPara="1" wrap="square" lIns="0" tIns="45700" rIns="91425" bIns="45700" anchor="t" anchorCtr="0">
            <a:noAutofit/>
          </a:bodyPr>
          <a:lstStyle/>
          <a:p>
            <a:endParaRPr lang="en-US" sz="2400">
              <a:ea typeface="Roboto"/>
            </a:endParaRPr>
          </a:p>
          <a:p>
            <a:r>
              <a:rPr lang="en-US" sz="2400">
                <a:ea typeface="Roboto"/>
              </a:rPr>
              <a:t> </a:t>
            </a:r>
            <a:r>
              <a:rPr lang="en-US" sz="2400" err="1">
                <a:ea typeface="Roboto"/>
              </a:rPr>
              <a:t>ePayment</a:t>
            </a:r>
            <a:r>
              <a:rPr lang="en-US" sz="2400">
                <a:ea typeface="Roboto"/>
              </a:rPr>
              <a:t> refers to the payment data. </a:t>
            </a:r>
            <a:r>
              <a:rPr lang="en-US" sz="2400" err="1">
                <a:ea typeface="Roboto"/>
              </a:rPr>
              <a:t>ePayment</a:t>
            </a:r>
            <a:r>
              <a:rPr lang="en-US" sz="2400">
                <a:ea typeface="Roboto"/>
              </a:rPr>
              <a:t> data is checked against the invoice data in a Contract registry.</a:t>
            </a:r>
          </a:p>
          <a:p>
            <a:pPr lvl="8"/>
            <a:endParaRPr lang="en-US" sz="1600">
              <a:ea typeface="Roboto"/>
            </a:endParaRPr>
          </a:p>
          <a:p>
            <a:pPr marL="342900" lvl="8" indent="-342900">
              <a:buAutoNum type="arabicPeriod"/>
            </a:pPr>
            <a:endParaRPr lang="en-US" sz="2400">
              <a:ea typeface="Roboto"/>
            </a:endParaRPr>
          </a:p>
          <a:p>
            <a:pPr lvl="8"/>
            <a:r>
              <a:rPr lang="en-US" sz="2400">
                <a:ea typeface="Roboto"/>
              </a:rPr>
              <a:t> Documents included in </a:t>
            </a:r>
            <a:r>
              <a:rPr lang="en-US" sz="2400" err="1">
                <a:ea typeface="Roboto"/>
              </a:rPr>
              <a:t>ePayment</a:t>
            </a:r>
            <a:r>
              <a:rPr lang="en-US" sz="2400">
                <a:ea typeface="Roboto"/>
              </a:rPr>
              <a:t>:</a:t>
            </a:r>
          </a:p>
          <a:p>
            <a:pPr marL="457200" lvl="8" indent="-457200">
              <a:lnSpc>
                <a:spcPct val="150000"/>
              </a:lnSpc>
              <a:buAutoNum type="arabicPeriod"/>
            </a:pPr>
            <a:r>
              <a:rPr lang="en-US" sz="2000">
                <a:ea typeface="Roboto"/>
              </a:rPr>
              <a:t>Remittance Advice</a:t>
            </a:r>
            <a:endParaRPr lang="en-US"/>
          </a:p>
          <a:p>
            <a:pPr marL="179705">
              <a:spcBef>
                <a:spcPts val="1001"/>
              </a:spcBef>
              <a:buSzPts val="2000"/>
              <a:buAutoNum type="arabicPeriod"/>
            </a:pPr>
            <a:endParaRPr lang="en-US" sz="2000">
              <a:latin typeface="Calibri"/>
              <a:ea typeface="Calibri"/>
              <a:cs typeface="Calibri"/>
            </a:endParaRPr>
          </a:p>
        </p:txBody>
      </p:sp>
    </p:spTree>
    <p:extLst>
      <p:ext uri="{BB962C8B-B14F-4D97-AF65-F5344CB8AC3E}">
        <p14:creationId xmlns:p14="http://schemas.microsoft.com/office/powerpoint/2010/main" val="2385171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8BF643CF-7FBE-124D-A6DF-DC10A6758404}"/>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586A424D-C554-5E03-658E-92B724292E1B}"/>
              </a:ext>
            </a:extLst>
          </p:cNvPr>
          <p:cNvSpPr txBox="1"/>
          <p:nvPr/>
        </p:nvSpPr>
        <p:spPr>
          <a:xfrm>
            <a:off x="370955" y="2901473"/>
            <a:ext cx="3406767"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Remittance Advice</a:t>
            </a:r>
            <a:endParaRPr lang="en-US"/>
          </a:p>
        </p:txBody>
      </p:sp>
      <p:pic>
        <p:nvPicPr>
          <p:cNvPr id="4" name="Picture 3" descr="A screenshot of a computer&#10;&#10;AI-generated content may be incorrect.">
            <a:extLst>
              <a:ext uri="{FF2B5EF4-FFF2-40B4-BE49-F238E27FC236}">
                <a16:creationId xmlns:a16="http://schemas.microsoft.com/office/drawing/2014/main" id="{A375B311-1B0B-9E0C-B198-85CAD8BDDB93}"/>
              </a:ext>
            </a:extLst>
          </p:cNvPr>
          <p:cNvPicPr>
            <a:picLocks noChangeAspect="1"/>
          </p:cNvPicPr>
          <p:nvPr/>
        </p:nvPicPr>
        <p:blipFill>
          <a:blip r:embed="rId3"/>
          <a:stretch>
            <a:fillRect/>
          </a:stretch>
        </p:blipFill>
        <p:spPr>
          <a:xfrm>
            <a:off x="4119488" y="84667"/>
            <a:ext cx="7826523" cy="6244166"/>
          </a:xfrm>
          <a:prstGeom prst="rect">
            <a:avLst/>
          </a:prstGeom>
        </p:spPr>
      </p:pic>
    </p:spTree>
    <p:extLst>
      <p:ext uri="{BB962C8B-B14F-4D97-AF65-F5344CB8AC3E}">
        <p14:creationId xmlns:p14="http://schemas.microsoft.com/office/powerpoint/2010/main" val="2546684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21D05065-8B32-064A-6B4D-430B665052A8}"/>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84271CED-24CD-FBC4-4A24-06EB89839BE9}"/>
              </a:ext>
            </a:extLst>
          </p:cNvPr>
          <p:cNvSpPr txBox="1"/>
          <p:nvPr/>
        </p:nvSpPr>
        <p:spPr>
          <a:xfrm>
            <a:off x="370955" y="2901473"/>
            <a:ext cx="436985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Remittance Advice Line</a:t>
            </a:r>
            <a:endParaRPr lang="en-US"/>
          </a:p>
        </p:txBody>
      </p:sp>
      <p:pic>
        <p:nvPicPr>
          <p:cNvPr id="2" name="Picture 1" descr="A screenshot of a computer&#10;&#10;AI-generated content may be incorrect.">
            <a:extLst>
              <a:ext uri="{FF2B5EF4-FFF2-40B4-BE49-F238E27FC236}">
                <a16:creationId xmlns:a16="http://schemas.microsoft.com/office/drawing/2014/main" id="{538E03DB-330E-7769-7FDB-EE9C749EDA75}"/>
              </a:ext>
            </a:extLst>
          </p:cNvPr>
          <p:cNvPicPr>
            <a:picLocks noChangeAspect="1"/>
          </p:cNvPicPr>
          <p:nvPr/>
        </p:nvPicPr>
        <p:blipFill>
          <a:blip r:embed="rId3"/>
          <a:stretch>
            <a:fillRect/>
          </a:stretch>
        </p:blipFill>
        <p:spPr>
          <a:xfrm>
            <a:off x="5174445" y="84667"/>
            <a:ext cx="5981195" cy="6233584"/>
          </a:xfrm>
          <a:prstGeom prst="rect">
            <a:avLst/>
          </a:prstGeom>
        </p:spPr>
      </p:pic>
    </p:spTree>
    <p:extLst>
      <p:ext uri="{BB962C8B-B14F-4D97-AF65-F5344CB8AC3E}">
        <p14:creationId xmlns:p14="http://schemas.microsoft.com/office/powerpoint/2010/main" val="2013435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24BB3-5653-4F03-6812-ECE06F30A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BF4BE-ECFF-C3A6-F860-B941788CF99F}"/>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Evolution of the </a:t>
            </a:r>
            <a:r>
              <a:rPr lang="en-US" sz="2800" b="1" err="1"/>
              <a:t>ePO</a:t>
            </a:r>
            <a:endParaRPr lang="en-US" sz="2800" err="1"/>
          </a:p>
        </p:txBody>
      </p:sp>
    </p:spTree>
    <p:extLst>
      <p:ext uri="{BB962C8B-B14F-4D97-AF65-F5344CB8AC3E}">
        <p14:creationId xmlns:p14="http://schemas.microsoft.com/office/powerpoint/2010/main" val="3716149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D5F58EBC-E51F-2A70-9223-F0C6349B89AF}"/>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468C6539-3009-6B64-2402-CCCCA1E0DA86}"/>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Planned Procurement within Planning notices</a:t>
            </a:r>
            <a:endParaRPr lang="en-US"/>
          </a:p>
        </p:txBody>
      </p:sp>
      <p:sp>
        <p:nvSpPr>
          <p:cNvPr id="8" name="Google Shape;394;p3">
            <a:extLst>
              <a:ext uri="{FF2B5EF4-FFF2-40B4-BE49-F238E27FC236}">
                <a16:creationId xmlns:a16="http://schemas.microsoft.com/office/drawing/2014/main" id="{F90EBA44-82EE-F40E-3383-28304892052A}"/>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Representation of Procedure-related information in planning notices #793</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4" name="Picture 3" descr="A diagram of a program&#10;&#10;AI-generated content may be incorrect.">
            <a:extLst>
              <a:ext uri="{FF2B5EF4-FFF2-40B4-BE49-F238E27FC236}">
                <a16:creationId xmlns:a16="http://schemas.microsoft.com/office/drawing/2014/main" id="{E2C51D5A-C769-5151-48B6-B1BDF8102587}"/>
              </a:ext>
            </a:extLst>
          </p:cNvPr>
          <p:cNvPicPr>
            <a:picLocks noChangeAspect="1"/>
          </p:cNvPicPr>
          <p:nvPr/>
        </p:nvPicPr>
        <p:blipFill>
          <a:blip r:embed="rId4"/>
          <a:stretch>
            <a:fillRect/>
          </a:stretch>
        </p:blipFill>
        <p:spPr>
          <a:xfrm>
            <a:off x="1723523" y="1715438"/>
            <a:ext cx="8574234" cy="4624950"/>
          </a:xfrm>
          <a:prstGeom prst="rect">
            <a:avLst/>
          </a:prstGeom>
        </p:spPr>
      </p:pic>
    </p:spTree>
    <p:extLst>
      <p:ext uri="{BB962C8B-B14F-4D97-AF65-F5344CB8AC3E}">
        <p14:creationId xmlns:p14="http://schemas.microsoft.com/office/powerpoint/2010/main" val="52813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t>Publication of </a:t>
            </a:r>
            <a:r>
              <a:rPr lang="en-US" sz="2800" b="1" err="1"/>
              <a:t>ePO</a:t>
            </a:r>
            <a:r>
              <a:rPr lang="en-US" sz="2800" b="1"/>
              <a:t> 5.0.0-rc.1</a:t>
            </a:r>
          </a:p>
        </p:txBody>
      </p:sp>
    </p:spTree>
    <p:extLst>
      <p:ext uri="{BB962C8B-B14F-4D97-AF65-F5344CB8AC3E}">
        <p14:creationId xmlns:p14="http://schemas.microsoft.com/office/powerpoint/2010/main" val="1755817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BC54CBE7-DC02-CBFC-A7FB-09AF69CB9478}"/>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B188E6EB-214F-EE0E-5326-B4CEFCDD056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Planned Procurement within Planning notices</a:t>
            </a:r>
            <a:endParaRPr lang="en-US"/>
          </a:p>
        </p:txBody>
      </p:sp>
      <p:pic>
        <p:nvPicPr>
          <p:cNvPr id="2" name="Picture 1" descr="A diagram of a project&#10;&#10;AI-generated content may be incorrect.">
            <a:extLst>
              <a:ext uri="{FF2B5EF4-FFF2-40B4-BE49-F238E27FC236}">
                <a16:creationId xmlns:a16="http://schemas.microsoft.com/office/drawing/2014/main" id="{6D98DA00-AE8B-B161-90CE-5106E8F8AC05}"/>
              </a:ext>
            </a:extLst>
          </p:cNvPr>
          <p:cNvPicPr>
            <a:picLocks noChangeAspect="1"/>
          </p:cNvPicPr>
          <p:nvPr/>
        </p:nvPicPr>
        <p:blipFill>
          <a:blip r:embed="rId3"/>
          <a:stretch>
            <a:fillRect/>
          </a:stretch>
        </p:blipFill>
        <p:spPr>
          <a:xfrm>
            <a:off x="2045758" y="1557866"/>
            <a:ext cx="8608484" cy="4080934"/>
          </a:xfrm>
          <a:prstGeom prst="rect">
            <a:avLst/>
          </a:prstGeom>
        </p:spPr>
      </p:pic>
    </p:spTree>
    <p:extLst>
      <p:ext uri="{BB962C8B-B14F-4D97-AF65-F5344CB8AC3E}">
        <p14:creationId xmlns:p14="http://schemas.microsoft.com/office/powerpoint/2010/main" val="15339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F49BB6BA-FE94-E5B4-26FC-7E867EFC9E82}"/>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EF24A755-B066-0A16-27BB-5A945005E8FD}"/>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Legal basis representation</a:t>
            </a:r>
            <a:endParaRPr lang="en-US"/>
          </a:p>
        </p:txBody>
      </p:sp>
      <p:pic>
        <p:nvPicPr>
          <p:cNvPr id="4" name="Picture 3" descr="A screenshot of a computer&#10;&#10;AI-generated content may be incorrect.">
            <a:extLst>
              <a:ext uri="{FF2B5EF4-FFF2-40B4-BE49-F238E27FC236}">
                <a16:creationId xmlns:a16="http://schemas.microsoft.com/office/drawing/2014/main" id="{37B1404D-7572-FE66-2580-DB886FA63F4F}"/>
              </a:ext>
            </a:extLst>
          </p:cNvPr>
          <p:cNvPicPr>
            <a:picLocks noChangeAspect="1"/>
          </p:cNvPicPr>
          <p:nvPr/>
        </p:nvPicPr>
        <p:blipFill>
          <a:blip r:embed="rId3"/>
          <a:stretch>
            <a:fillRect/>
          </a:stretch>
        </p:blipFill>
        <p:spPr>
          <a:xfrm>
            <a:off x="2158208" y="793750"/>
            <a:ext cx="7727416" cy="5492750"/>
          </a:xfrm>
          <a:prstGeom prst="rect">
            <a:avLst/>
          </a:prstGeom>
        </p:spPr>
      </p:pic>
    </p:spTree>
    <p:extLst>
      <p:ext uri="{BB962C8B-B14F-4D97-AF65-F5344CB8AC3E}">
        <p14:creationId xmlns:p14="http://schemas.microsoft.com/office/powerpoint/2010/main" val="699557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961E8088-AF10-861D-D809-EA56F4E692FE}"/>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164C7DBE-0D18-C93A-B2C0-1E1723C217C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Specification information concept</a:t>
            </a:r>
            <a:endParaRPr lang="en-US"/>
          </a:p>
        </p:txBody>
      </p:sp>
      <p:sp>
        <p:nvSpPr>
          <p:cNvPr id="8" name="Google Shape;394;p3">
            <a:extLst>
              <a:ext uri="{FF2B5EF4-FFF2-40B4-BE49-F238E27FC236}">
                <a16:creationId xmlns:a16="http://schemas.microsoft.com/office/drawing/2014/main" id="{DC7207D9-3EFD-0E20-0273-07DDA9ECF9D1}"/>
              </a:ext>
            </a:extLst>
          </p:cNvPr>
          <p:cNvSpPr txBox="1"/>
          <p:nvPr/>
        </p:nvSpPr>
        <p:spPr>
          <a:xfrm>
            <a:off x="847849" y="957768"/>
            <a:ext cx="10505927" cy="758289"/>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Should the Ontology Include an eforms SDK version concept #708</a:t>
            </a:r>
            <a:endParaRPr lang="en-US" sz="2000">
              <a:ea typeface="Roboto"/>
            </a:endParaRPr>
          </a:p>
          <a:p>
            <a:pPr marL="457200" lvl="8" indent="-457200">
              <a:lnSpc>
                <a:spcPct val="150000"/>
              </a:lnSpc>
              <a:buAutoNum type="arabicPeriod"/>
            </a:pPr>
            <a:endParaRPr lang="en-US" sz="1800">
              <a:ea typeface="Roboto"/>
            </a:endParaRPr>
          </a:p>
          <a:p>
            <a:pPr marL="179705">
              <a:spcBef>
                <a:spcPts val="1001"/>
              </a:spcBef>
              <a:buSzPts val="2000"/>
              <a:buChar char="•"/>
            </a:pPr>
            <a:endParaRPr lang="en-US" sz="1800">
              <a:latin typeface="Calibri"/>
              <a:ea typeface="Calibri"/>
              <a:cs typeface="Calibri"/>
            </a:endParaRPr>
          </a:p>
        </p:txBody>
      </p:sp>
      <p:pic>
        <p:nvPicPr>
          <p:cNvPr id="2" name="Picture 1" descr="A diagram of a computer&#10;&#10;AI-generated content may be incorrect.">
            <a:extLst>
              <a:ext uri="{FF2B5EF4-FFF2-40B4-BE49-F238E27FC236}">
                <a16:creationId xmlns:a16="http://schemas.microsoft.com/office/drawing/2014/main" id="{52C402EF-59A7-9143-4B1F-D6F65998F05A}"/>
              </a:ext>
            </a:extLst>
          </p:cNvPr>
          <p:cNvPicPr>
            <a:picLocks noChangeAspect="1"/>
          </p:cNvPicPr>
          <p:nvPr/>
        </p:nvPicPr>
        <p:blipFill>
          <a:blip r:embed="rId4"/>
          <a:stretch>
            <a:fillRect/>
          </a:stretch>
        </p:blipFill>
        <p:spPr>
          <a:xfrm>
            <a:off x="847327" y="2103635"/>
            <a:ext cx="8919100" cy="3140123"/>
          </a:xfrm>
          <a:prstGeom prst="rect">
            <a:avLst/>
          </a:prstGeom>
        </p:spPr>
      </p:pic>
    </p:spTree>
    <p:extLst>
      <p:ext uri="{BB962C8B-B14F-4D97-AF65-F5344CB8AC3E}">
        <p14:creationId xmlns:p14="http://schemas.microsoft.com/office/powerpoint/2010/main" val="1132046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3A55C5D5-22C6-B47F-637B-ECA5AA0169B5}"/>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D5E8EBED-FBBF-0823-FC24-D3B75FA23581}"/>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Review Request and Review Decision</a:t>
            </a:r>
            <a:endParaRPr lang="en-US"/>
          </a:p>
        </p:txBody>
      </p:sp>
      <p:sp>
        <p:nvSpPr>
          <p:cNvPr id="8" name="Google Shape;394;p3">
            <a:extLst>
              <a:ext uri="{FF2B5EF4-FFF2-40B4-BE49-F238E27FC236}">
                <a16:creationId xmlns:a16="http://schemas.microsoft.com/office/drawing/2014/main" id="{191C538B-419C-53AE-11C8-06733267B4EF}"/>
              </a:ext>
            </a:extLst>
          </p:cNvPr>
          <p:cNvSpPr txBox="1"/>
          <p:nvPr/>
        </p:nvSpPr>
        <p:spPr>
          <a:xfrm>
            <a:off x="847849" y="957768"/>
            <a:ext cx="10495344" cy="969955"/>
          </a:xfrm>
          <a:prstGeom prst="rect">
            <a:avLst/>
          </a:prstGeom>
          <a:noFill/>
          <a:ln>
            <a:noFill/>
          </a:ln>
        </p:spPr>
        <p:txBody>
          <a:bodyPr spcFirstLastPara="1" wrap="square" lIns="0" tIns="45700" rIns="91425" bIns="45700" anchor="t" anchorCtr="0">
            <a:noAutofit/>
          </a:bodyPr>
          <a:lstStyle/>
          <a:p>
            <a:r>
              <a:rPr lang="en-US" sz="2000" err="1">
                <a:ea typeface="Roboto"/>
              </a:rPr>
              <a:t>eForms</a:t>
            </a:r>
            <a:r>
              <a:rPr lang="en-US" sz="2000">
                <a:ea typeface="Roboto"/>
              </a:rPr>
              <a:t> mappings requirement as a </a:t>
            </a:r>
            <a:r>
              <a:rPr lang="en-US" sz="2000" err="1">
                <a:ea typeface="Roboto"/>
              </a:rPr>
              <a:t>Github</a:t>
            </a:r>
            <a:r>
              <a:rPr lang="en-US" sz="2000">
                <a:ea typeface="Roboto"/>
              </a:rPr>
              <a:t> issue:</a:t>
            </a:r>
          </a:p>
          <a:p>
            <a:pPr marL="342900" indent="-342900">
              <a:buChar char="•"/>
            </a:pPr>
            <a:r>
              <a:rPr lang="en-US" sz="2000">
                <a:ea typeface="Roboto"/>
                <a:hlinkClick r:id="rId3"/>
              </a:rPr>
              <a:t>How is the relationship between epo:ReviewDecision and epo:ReviewRequest represented in eForms? #777</a:t>
            </a:r>
          </a:p>
          <a:p>
            <a:pPr marL="457200" lvl="8" indent="-457200">
              <a:lnSpc>
                <a:spcPct val="150000"/>
              </a:lnSpc>
              <a:buAutoNum type="arabicPeriod"/>
            </a:pPr>
            <a:endParaRPr lang="en-US" sz="1800">
              <a:ea typeface="Roboto"/>
            </a:endParaRPr>
          </a:p>
          <a:p>
            <a:pPr marL="179705">
              <a:spcBef>
                <a:spcPts val="1001"/>
              </a:spcBef>
              <a:buSzPts val="2000"/>
            </a:pPr>
            <a:endParaRPr lang="en-US" sz="1800">
              <a:latin typeface="Calibri"/>
              <a:ea typeface="Calibri"/>
              <a:cs typeface="Calibri"/>
            </a:endParaRPr>
          </a:p>
        </p:txBody>
      </p:sp>
      <p:pic>
        <p:nvPicPr>
          <p:cNvPr id="2" name="Picture 1" descr="A close-up of a computer screen&#10;&#10;AI-generated content may be incorrect.">
            <a:extLst>
              <a:ext uri="{FF2B5EF4-FFF2-40B4-BE49-F238E27FC236}">
                <a16:creationId xmlns:a16="http://schemas.microsoft.com/office/drawing/2014/main" id="{E944B334-1DF3-7B8A-EC4D-47570EA348C0}"/>
              </a:ext>
            </a:extLst>
          </p:cNvPr>
          <p:cNvPicPr>
            <a:picLocks noChangeAspect="1"/>
          </p:cNvPicPr>
          <p:nvPr/>
        </p:nvPicPr>
        <p:blipFill>
          <a:blip r:embed="rId4"/>
          <a:stretch>
            <a:fillRect/>
          </a:stretch>
        </p:blipFill>
        <p:spPr>
          <a:xfrm>
            <a:off x="687917" y="2051176"/>
            <a:ext cx="10424584" cy="1993649"/>
          </a:xfrm>
          <a:prstGeom prst="rect">
            <a:avLst/>
          </a:prstGeom>
        </p:spPr>
      </p:pic>
      <p:sp>
        <p:nvSpPr>
          <p:cNvPr id="7" name="Google Shape;394;p3">
            <a:extLst>
              <a:ext uri="{FF2B5EF4-FFF2-40B4-BE49-F238E27FC236}">
                <a16:creationId xmlns:a16="http://schemas.microsoft.com/office/drawing/2014/main" id="{6B5AF82C-8D5D-41D6-8C79-BD6D34D2E554}"/>
              </a:ext>
            </a:extLst>
          </p:cNvPr>
          <p:cNvSpPr txBox="1"/>
          <p:nvPr/>
        </p:nvSpPr>
        <p:spPr>
          <a:xfrm>
            <a:off x="689098" y="4122184"/>
            <a:ext cx="1192594" cy="292623"/>
          </a:xfrm>
          <a:prstGeom prst="rect">
            <a:avLst/>
          </a:prstGeom>
          <a:noFill/>
          <a:ln>
            <a:noFill/>
          </a:ln>
        </p:spPr>
        <p:txBody>
          <a:bodyPr spcFirstLastPara="1" wrap="square" lIns="0" tIns="45700" rIns="91425" bIns="45700" anchor="t" anchorCtr="0">
            <a:noAutofit/>
          </a:bodyPr>
          <a:lstStyle/>
          <a:p>
            <a:r>
              <a:rPr lang="en-US" sz="1300" b="1" err="1">
                <a:ea typeface="Roboto"/>
              </a:rPr>
              <a:t>ePO</a:t>
            </a:r>
            <a:r>
              <a:rPr lang="en-US" sz="1300" b="1">
                <a:ea typeface="Roboto"/>
              </a:rPr>
              <a:t> 5.1.0:</a:t>
            </a:r>
            <a:endParaRPr lang="en-US" sz="1300" b="1"/>
          </a:p>
        </p:txBody>
      </p:sp>
      <p:pic>
        <p:nvPicPr>
          <p:cNvPr id="9" name="Picture 8" descr="A close-up of a search engine&#10;&#10;AI-generated content may be incorrect.">
            <a:extLst>
              <a:ext uri="{FF2B5EF4-FFF2-40B4-BE49-F238E27FC236}">
                <a16:creationId xmlns:a16="http://schemas.microsoft.com/office/drawing/2014/main" id="{234CA10A-179A-7BCD-1875-5F240601DD97}"/>
              </a:ext>
            </a:extLst>
          </p:cNvPr>
          <p:cNvPicPr>
            <a:picLocks noChangeAspect="1"/>
          </p:cNvPicPr>
          <p:nvPr/>
        </p:nvPicPr>
        <p:blipFill>
          <a:blip r:embed="rId5"/>
          <a:stretch>
            <a:fillRect/>
          </a:stretch>
        </p:blipFill>
        <p:spPr>
          <a:xfrm>
            <a:off x="618069" y="4414553"/>
            <a:ext cx="10490195" cy="1860060"/>
          </a:xfrm>
          <a:prstGeom prst="rect">
            <a:avLst/>
          </a:prstGeom>
        </p:spPr>
      </p:pic>
    </p:spTree>
    <p:extLst>
      <p:ext uri="{BB962C8B-B14F-4D97-AF65-F5344CB8AC3E}">
        <p14:creationId xmlns:p14="http://schemas.microsoft.com/office/powerpoint/2010/main" val="1686121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latin typeface="Calibri"/>
              </a:rPr>
              <a:t>Future work</a:t>
            </a:r>
            <a:endParaRPr lang="en-US"/>
          </a:p>
        </p:txBody>
      </p:sp>
    </p:spTree>
    <p:extLst>
      <p:ext uri="{BB962C8B-B14F-4D97-AF65-F5344CB8AC3E}">
        <p14:creationId xmlns:p14="http://schemas.microsoft.com/office/powerpoint/2010/main" val="322112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26BFF9A0-7AD8-F417-AFDD-8F33E5BAF201}"/>
            </a:ext>
          </a:extLst>
        </p:cNvPr>
        <p:cNvGrpSpPr/>
        <p:nvPr/>
      </p:nvGrpSpPr>
      <p:grpSpPr>
        <a:xfrm>
          <a:off x="0" y="0"/>
          <a:ext cx="0" cy="0"/>
          <a:chOff x="0" y="0"/>
          <a:chExt cx="0" cy="0"/>
        </a:xfrm>
      </p:grpSpPr>
      <p:sp>
        <p:nvSpPr>
          <p:cNvPr id="3" name="Google Shape;393;p3">
            <a:extLst>
              <a:ext uri="{FF2B5EF4-FFF2-40B4-BE49-F238E27FC236}">
                <a16:creationId xmlns:a16="http://schemas.microsoft.com/office/drawing/2014/main" id="{0A3FF16F-858D-EA15-F5C9-7D717070DC0A}"/>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sym typeface="Calibri"/>
              </a:rPr>
              <a:t>Future work </a:t>
            </a:r>
            <a:endParaRPr lang="en-US" sz="2800" b="1"/>
          </a:p>
        </p:txBody>
      </p:sp>
      <p:sp>
        <p:nvSpPr>
          <p:cNvPr id="8" name="Google Shape;394;p3">
            <a:extLst>
              <a:ext uri="{FF2B5EF4-FFF2-40B4-BE49-F238E27FC236}">
                <a16:creationId xmlns:a16="http://schemas.microsoft.com/office/drawing/2014/main" id="{AC3563B0-1692-AE36-2D9D-2842F6A2112A}"/>
              </a:ext>
            </a:extLst>
          </p:cNvPr>
          <p:cNvSpPr txBox="1"/>
          <p:nvPr/>
        </p:nvSpPr>
        <p:spPr>
          <a:xfrm>
            <a:off x="847849" y="1459523"/>
            <a:ext cx="10497600" cy="4599897"/>
          </a:xfrm>
          <a:prstGeom prst="rect">
            <a:avLst/>
          </a:prstGeom>
          <a:noFill/>
          <a:ln>
            <a:noFill/>
          </a:ln>
        </p:spPr>
        <p:txBody>
          <a:bodyPr spcFirstLastPara="1" wrap="square" lIns="0" tIns="45700" rIns="91425" bIns="45700" anchor="t" anchorCtr="0">
            <a:noAutofit/>
          </a:bodyPr>
          <a:lstStyle/>
          <a:p>
            <a:pPr marL="342900" indent="-342900">
              <a:lnSpc>
                <a:spcPct val="150000"/>
              </a:lnSpc>
              <a:buChar char="•"/>
            </a:pPr>
            <a:r>
              <a:rPr lang="en-US" sz="2400" dirty="0">
                <a:ea typeface="Roboto"/>
              </a:rPr>
              <a:t>Publish final release of </a:t>
            </a:r>
            <a:r>
              <a:rPr lang="en-US" sz="2400" dirty="0" err="1">
                <a:ea typeface="Roboto"/>
              </a:rPr>
              <a:t>ePO</a:t>
            </a:r>
            <a:r>
              <a:rPr lang="en-US" sz="2400" dirty="0">
                <a:ea typeface="Roboto"/>
              </a:rPr>
              <a:t> v5.0.0</a:t>
            </a:r>
            <a:endParaRPr lang="en-US"/>
          </a:p>
          <a:p>
            <a:pPr marL="342900" indent="-342900">
              <a:lnSpc>
                <a:spcPct val="150000"/>
              </a:lnSpc>
              <a:buChar char="•"/>
            </a:pPr>
            <a:r>
              <a:rPr lang="en-US" sz="2400" dirty="0">
                <a:ea typeface="Roboto"/>
              </a:rPr>
              <a:t>Publish </a:t>
            </a:r>
            <a:r>
              <a:rPr lang="en-US" sz="2400" dirty="0" err="1">
                <a:ea typeface="Roboto"/>
              </a:rPr>
              <a:t>ePO</a:t>
            </a:r>
            <a:r>
              <a:rPr lang="en-US" sz="2400" dirty="0">
                <a:ea typeface="Roboto"/>
              </a:rPr>
              <a:t> v5.1.0-rc.1</a:t>
            </a:r>
          </a:p>
          <a:p>
            <a:pPr marL="342900" indent="-342900">
              <a:lnSpc>
                <a:spcPct val="150000"/>
              </a:lnSpc>
              <a:buChar char="•"/>
            </a:pPr>
            <a:r>
              <a:rPr lang="en-US" sz="2400" dirty="0">
                <a:ea typeface="Roboto"/>
              </a:rPr>
              <a:t>Publish final release of </a:t>
            </a:r>
            <a:r>
              <a:rPr lang="en-US" sz="2400" dirty="0" err="1">
                <a:ea typeface="Roboto"/>
              </a:rPr>
              <a:t>ePO</a:t>
            </a:r>
            <a:r>
              <a:rPr lang="en-US" sz="2400" dirty="0">
                <a:ea typeface="Roboto"/>
              </a:rPr>
              <a:t> v5.1.0</a:t>
            </a:r>
          </a:p>
          <a:p>
            <a:pPr marL="342900" indent="-342900">
              <a:lnSpc>
                <a:spcPct val="150000"/>
              </a:lnSpc>
              <a:buChar char="•"/>
            </a:pPr>
            <a:r>
              <a:rPr lang="en-US" sz="2400" dirty="0" err="1">
                <a:ea typeface="Roboto"/>
              </a:rPr>
              <a:t>ePO</a:t>
            </a:r>
            <a:r>
              <a:rPr lang="en-US" sz="2400" dirty="0">
                <a:ea typeface="Roboto"/>
              </a:rPr>
              <a:t> v5.2.0-rc.1:</a:t>
            </a:r>
          </a:p>
          <a:p>
            <a:pPr marL="800100" lvl="1" indent="-342900">
              <a:lnSpc>
                <a:spcPct val="150000"/>
              </a:lnSpc>
              <a:buFont typeface="Courier New"/>
              <a:buChar char="o"/>
            </a:pPr>
            <a:r>
              <a:rPr lang="en-US" sz="2400" dirty="0">
                <a:ea typeface="Roboto"/>
              </a:rPr>
              <a:t>Publish pre-award documents models</a:t>
            </a:r>
          </a:p>
          <a:p>
            <a:pPr marL="800100" lvl="1" indent="-342900">
              <a:lnSpc>
                <a:spcPct val="150000"/>
              </a:lnSpc>
              <a:buFont typeface="Courier New"/>
              <a:buChar char="o"/>
            </a:pPr>
            <a:r>
              <a:rPr lang="en-US" sz="2400" dirty="0">
                <a:ea typeface="Roboto"/>
              </a:rPr>
              <a:t>Minor updates for post-award modules</a:t>
            </a:r>
          </a:p>
          <a:p>
            <a:pPr marL="342900" indent="-342900">
              <a:lnSpc>
                <a:spcPct val="150000"/>
              </a:lnSpc>
              <a:buChar char="•"/>
            </a:pPr>
            <a:r>
              <a:rPr lang="en-US" sz="2400" dirty="0" err="1">
                <a:ea typeface="Roboto"/>
              </a:rPr>
              <a:t>Finalise</a:t>
            </a:r>
            <a:r>
              <a:rPr lang="en-US" sz="2400" dirty="0">
                <a:ea typeface="Roboto"/>
              </a:rPr>
              <a:t> definition for all </a:t>
            </a:r>
            <a:r>
              <a:rPr lang="en-US" sz="2400" dirty="0" err="1">
                <a:ea typeface="Roboto"/>
              </a:rPr>
              <a:t>ePO</a:t>
            </a:r>
            <a:r>
              <a:rPr lang="en-US" sz="2400" dirty="0">
                <a:ea typeface="Roboto"/>
              </a:rPr>
              <a:t> concepts</a:t>
            </a:r>
          </a:p>
          <a:p>
            <a:pPr marL="342900" indent="-342900">
              <a:lnSpc>
                <a:spcPct val="150000"/>
              </a:lnSpc>
              <a:buChar char="•"/>
            </a:pPr>
            <a:r>
              <a:rPr lang="en-US" sz="2400" dirty="0">
                <a:ea typeface="Roboto"/>
              </a:rPr>
              <a:t>Create simplified views of </a:t>
            </a:r>
            <a:r>
              <a:rPr lang="en-US" sz="2400" dirty="0" err="1">
                <a:ea typeface="Roboto"/>
              </a:rPr>
              <a:t>ePO</a:t>
            </a:r>
            <a:endParaRPr lang="en-US" sz="2400" dirty="0">
              <a:ea typeface="Roboto"/>
            </a:endParaRPr>
          </a:p>
          <a:p>
            <a:pPr marL="179705">
              <a:spcBef>
                <a:spcPts val="1001"/>
              </a:spcBef>
              <a:buSzPts val="2000"/>
              <a:buChar char="•"/>
            </a:pPr>
            <a:endParaRPr lang="en-US" sz="2000">
              <a:latin typeface="Calibri"/>
              <a:ea typeface="Calibri"/>
              <a:cs typeface="Calibri"/>
            </a:endParaRPr>
          </a:p>
        </p:txBody>
      </p:sp>
    </p:spTree>
    <p:extLst>
      <p:ext uri="{BB962C8B-B14F-4D97-AF65-F5344CB8AC3E}">
        <p14:creationId xmlns:p14="http://schemas.microsoft.com/office/powerpoint/2010/main" val="2775181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54F7-A99D-3BA0-8380-040E5A16C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40EF9-45DB-58BA-42AD-55F45FBFA792}"/>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a:latin typeface="Calibri"/>
              </a:rPr>
              <a:t>Open discussion</a:t>
            </a:r>
            <a:endParaRPr lang="en-US" b="1">
              <a:latin typeface="Calibri"/>
            </a:endParaRPr>
          </a:p>
        </p:txBody>
      </p:sp>
    </p:spTree>
    <p:extLst>
      <p:ext uri="{BB962C8B-B14F-4D97-AF65-F5344CB8AC3E}">
        <p14:creationId xmlns:p14="http://schemas.microsoft.com/office/powerpoint/2010/main" val="3000815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
          <p:cNvSpPr txBox="1"/>
          <p:nvPr/>
        </p:nvSpPr>
        <p:spPr>
          <a:xfrm>
            <a:off x="847205" y="192140"/>
            <a:ext cx="10497600" cy="1325100"/>
          </a:xfrm>
          <a:prstGeom prst="rect">
            <a:avLst/>
          </a:prstGeom>
          <a:noFill/>
          <a:ln>
            <a:noFill/>
          </a:ln>
        </p:spPr>
        <p:txBody>
          <a:bodyPr spcFirstLastPara="1" wrap="square" lIns="0" tIns="45700" rIns="0" bIns="0" anchor="b" anchorCtr="0">
            <a:noAutofit/>
          </a:bodyPr>
          <a:lstStyle/>
          <a:p>
            <a:pPr>
              <a:lnSpc>
                <a:spcPct val="90000"/>
              </a:lnSpc>
            </a:pPr>
            <a:r>
              <a:rPr lang="en-US" sz="2800" b="1">
                <a:latin typeface="Calibri"/>
                <a:cs typeface="Calibri"/>
              </a:rPr>
              <a:t>Meeting schedule</a:t>
            </a:r>
          </a:p>
        </p:txBody>
      </p:sp>
      <p:sp>
        <p:nvSpPr>
          <p:cNvPr id="394" name="Google Shape;394;p3"/>
          <p:cNvSpPr txBox="1"/>
          <p:nvPr/>
        </p:nvSpPr>
        <p:spPr>
          <a:xfrm>
            <a:off x="846546" y="2228733"/>
            <a:ext cx="10497600" cy="2399947"/>
          </a:xfrm>
          <a:prstGeom prst="rect">
            <a:avLst/>
          </a:prstGeom>
          <a:noFill/>
          <a:ln>
            <a:noFill/>
          </a:ln>
        </p:spPr>
        <p:txBody>
          <a:bodyPr spcFirstLastPara="1" wrap="square" lIns="0" tIns="45700" rIns="91425" bIns="45700" anchor="t" anchorCtr="0">
            <a:noAutofit/>
          </a:bodyPr>
          <a:lstStyle/>
          <a:p>
            <a:pPr marL="342900" indent="-342900">
              <a:buSzPts val="2000"/>
              <a:buFont typeface="Arial,Sans-Serif"/>
              <a:buChar char="•"/>
            </a:pPr>
            <a:r>
              <a:rPr lang="en-US" sz="2000" err="1">
                <a:latin typeface="Calibri"/>
              </a:rPr>
              <a:t>ePO</a:t>
            </a:r>
            <a:r>
              <a:rPr lang="en-US" sz="2000">
                <a:latin typeface="Calibri"/>
              </a:rPr>
              <a:t> discussions: </a:t>
            </a:r>
            <a:endParaRPr lang="en-US"/>
          </a:p>
          <a:p>
            <a:pPr lvl="1">
              <a:buSzPts val="2000"/>
            </a:pPr>
            <a:r>
              <a:rPr lang="en-US" sz="2000">
                <a:latin typeface="Calibri"/>
                <a:ea typeface="Calibri"/>
              </a:rPr>
              <a:t>      - every Tuesday from 14:30 to 16:30 (CET)</a:t>
            </a:r>
            <a:endParaRPr lang="en-US" sz="2000" b="0" i="0" u="none" strike="noStrike" cap="none">
              <a:solidFill>
                <a:srgbClr val="000000"/>
              </a:solidFill>
              <a:latin typeface="Calibri"/>
              <a:ea typeface="Calibri"/>
            </a:endParaRPr>
          </a:p>
          <a:p>
            <a:pPr lvl="1">
              <a:buSzPts val="2000"/>
            </a:pPr>
            <a:r>
              <a:rPr lang="en-US" sz="2000">
                <a:latin typeface="Calibri"/>
                <a:ea typeface="Calibri"/>
              </a:rPr>
              <a:t>                 </a:t>
            </a:r>
            <a:r>
              <a:rPr lang="en-US" sz="2000">
                <a:latin typeface="Calibri"/>
                <a:ea typeface="Calibri"/>
                <a:cs typeface="Calibri"/>
              </a:rPr>
              <a:t>- </a:t>
            </a:r>
            <a:r>
              <a:rPr lang="en-US" sz="2000">
                <a:latin typeface="Calibri"/>
                <a:ea typeface="Calibri"/>
                <a:cs typeface="Calibri"/>
                <a:hlinkClick r:id="rId3"/>
              </a:rPr>
              <a:t>meeting link</a:t>
            </a:r>
            <a:endParaRPr lang="en-US" sz="2000">
              <a:latin typeface="Calibri"/>
              <a:ea typeface="Calibri"/>
              <a:hlinkClick r:id="rId3"/>
            </a:endParaRPr>
          </a:p>
          <a:p>
            <a:pPr lvl="1">
              <a:buSzPts val="2000"/>
            </a:pPr>
            <a:r>
              <a:rPr lang="en-US" sz="2000">
                <a:latin typeface="Calibri"/>
                <a:ea typeface="Calibri"/>
              </a:rPr>
              <a:t>      - every Thursday from 14:30 to 16:30 (CET)</a:t>
            </a:r>
          </a:p>
          <a:p>
            <a:pPr lvl="1">
              <a:buSzPts val="2000"/>
            </a:pPr>
            <a:r>
              <a:rPr lang="en-US" sz="2000">
                <a:latin typeface="Calibri"/>
                <a:ea typeface="Calibri"/>
              </a:rPr>
              <a:t>                 - </a:t>
            </a:r>
            <a:r>
              <a:rPr lang="en-US" sz="2000">
                <a:latin typeface="Calibri"/>
                <a:ea typeface="Calibri"/>
                <a:hlinkClick r:id="rId4"/>
              </a:rPr>
              <a:t>meeting link</a:t>
            </a:r>
          </a:p>
          <a:p>
            <a:pPr lvl="1">
              <a:buSzPts val="2000"/>
            </a:pPr>
            <a:endParaRPr lang="en-US" sz="2000">
              <a:latin typeface="Calibri"/>
              <a:ea typeface="Calibri"/>
            </a:endParaRPr>
          </a:p>
          <a:p>
            <a:pPr lvl="1">
              <a:buSzPts val="2000"/>
            </a:pPr>
            <a:endParaRPr lang="en-US" sz="2000">
              <a:highlight>
                <a:srgbClr val="FFFF00"/>
              </a:highlight>
              <a:latin typeface="Calibri"/>
              <a:ea typeface="Calibri"/>
            </a:endParaRPr>
          </a:p>
          <a:p>
            <a:pPr lvl="1">
              <a:buSzPts val="2000"/>
            </a:pPr>
            <a:endParaRPr lang="en-US" sz="2000">
              <a:latin typeface="Calibri"/>
              <a:ea typeface="Calibri"/>
            </a:endParaRPr>
          </a:p>
          <a:p>
            <a:pPr lvl="1">
              <a:buSzPts val="2000"/>
            </a:pPr>
            <a:endParaRPr lang="en-US" sz="2000">
              <a:ea typeface="Calibri"/>
            </a:endParaRPr>
          </a:p>
          <a:p>
            <a:pPr marL="179705" indent="-179070">
              <a:lnSpc>
                <a:spcPct val="90000"/>
              </a:lnSpc>
              <a:spcBef>
                <a:spcPts val="1001"/>
              </a:spcBef>
              <a:buSzPts val="2000"/>
              <a:buChar char="•"/>
            </a:pPr>
            <a:endParaRPr lang="en-US" sz="2000">
              <a:latin typeface="Calibri"/>
              <a:ea typeface="Calibri"/>
              <a:cs typeface="Calibri"/>
            </a:endParaRPr>
          </a:p>
        </p:txBody>
      </p:sp>
    </p:spTree>
    <p:extLst>
      <p:ext uri="{BB962C8B-B14F-4D97-AF65-F5344CB8AC3E}">
        <p14:creationId xmlns:p14="http://schemas.microsoft.com/office/powerpoint/2010/main" val="4137695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
          <p:cNvSpPr txBox="1"/>
          <p:nvPr/>
        </p:nvSpPr>
        <p:spPr>
          <a:xfrm>
            <a:off x="847205" y="192140"/>
            <a:ext cx="10497600" cy="1325100"/>
          </a:xfrm>
          <a:prstGeom prst="rect">
            <a:avLst/>
          </a:prstGeom>
          <a:noFill/>
          <a:ln>
            <a:noFill/>
          </a:ln>
        </p:spPr>
        <p:txBody>
          <a:bodyPr spcFirstLastPara="1" wrap="square" lIns="0" tIns="45700" rIns="0" bIns="0" anchor="b" anchorCtr="0">
            <a:noAutofit/>
          </a:bodyPr>
          <a:lstStyle/>
          <a:p>
            <a:pPr>
              <a:lnSpc>
                <a:spcPct val="90000"/>
              </a:lnSpc>
            </a:pPr>
            <a:r>
              <a:rPr lang="en-US" sz="2800" b="1">
                <a:latin typeface="Calibri"/>
                <a:cs typeface="Calibri"/>
              </a:rPr>
              <a:t>Feedback and questions</a:t>
            </a:r>
            <a:endParaRPr lang="en-US"/>
          </a:p>
        </p:txBody>
      </p:sp>
      <p:sp>
        <p:nvSpPr>
          <p:cNvPr id="394" name="Google Shape;394;p3"/>
          <p:cNvSpPr txBox="1"/>
          <p:nvPr/>
        </p:nvSpPr>
        <p:spPr>
          <a:xfrm>
            <a:off x="838080" y="1805400"/>
            <a:ext cx="10497600" cy="4220280"/>
          </a:xfrm>
          <a:prstGeom prst="rect">
            <a:avLst/>
          </a:prstGeom>
          <a:noFill/>
          <a:ln>
            <a:noFill/>
          </a:ln>
        </p:spPr>
        <p:txBody>
          <a:bodyPr spcFirstLastPara="1" wrap="square" lIns="0" tIns="45700" rIns="91425" bIns="45700" anchor="t" anchorCtr="0">
            <a:noAutofit/>
          </a:bodyPr>
          <a:lstStyle/>
          <a:p>
            <a:pPr>
              <a:buSzPts val="2000"/>
            </a:pPr>
            <a:r>
              <a:rPr lang="en-US" sz="2000">
                <a:latin typeface="Calibri"/>
                <a:ea typeface="Calibri"/>
              </a:rPr>
              <a:t>Looking forward to hearing from you.</a:t>
            </a:r>
            <a:endParaRPr lang="en-US">
              <a:latin typeface="Calibri"/>
            </a:endParaRPr>
          </a:p>
          <a:p>
            <a:pPr>
              <a:buSzPts val="2000"/>
            </a:pPr>
            <a:endParaRPr lang="en-US" sz="2000">
              <a:latin typeface="Calibri"/>
              <a:ea typeface="Calibri"/>
            </a:endParaRPr>
          </a:p>
          <a:p>
            <a:pPr>
              <a:buSzPts val="2000"/>
            </a:pPr>
            <a:r>
              <a:rPr lang="en-US" sz="2000">
                <a:latin typeface="Calibri"/>
                <a:ea typeface="Calibri"/>
              </a:rPr>
              <a:t>Feedback  and questions can be sent via:</a:t>
            </a:r>
          </a:p>
          <a:p>
            <a:pPr marL="342900" indent="-342900">
              <a:buFont typeface="Arial,Sans-Serif"/>
              <a:buChar char="•"/>
            </a:pPr>
            <a:r>
              <a:rPr lang="en-US" sz="2000">
                <a:latin typeface="Calibri"/>
                <a:ea typeface="Calibri"/>
                <a:cs typeface="Calibri"/>
              </a:rPr>
              <a:t>GitHub discussions: </a:t>
            </a:r>
            <a:r>
              <a:rPr lang="en-US" sz="2000">
                <a:latin typeface="Calibri"/>
                <a:ea typeface="Calibri"/>
                <a:hlinkClick r:id="rId3"/>
              </a:rPr>
              <a:t>https://github.com/OP-TED/ePO/discussions</a:t>
            </a:r>
            <a:r>
              <a:rPr lang="en-US" sz="2000">
                <a:latin typeface="Calibri"/>
                <a:ea typeface="Calibri"/>
                <a:cs typeface="Calibri"/>
              </a:rPr>
              <a:t> </a:t>
            </a:r>
          </a:p>
          <a:p>
            <a:pPr marL="342900" indent="-342900">
              <a:buSzPts val="2000"/>
              <a:buFont typeface="Arial"/>
              <a:buChar char="•"/>
            </a:pPr>
            <a:r>
              <a:rPr lang="en-US" sz="2000">
                <a:latin typeface="Calibri"/>
                <a:ea typeface="Calibri"/>
              </a:rPr>
              <a:t>GitHub issues: </a:t>
            </a:r>
            <a:r>
              <a:rPr lang="en-US" sz="2000">
                <a:latin typeface="Calibri"/>
                <a:ea typeface="Calibri"/>
                <a:hlinkClick r:id="rId4"/>
              </a:rPr>
              <a:t>https://github.com/OP-TED/ePO/issues</a:t>
            </a:r>
            <a:r>
              <a:rPr lang="en-US" sz="2000">
                <a:latin typeface="Calibri"/>
                <a:ea typeface="Calibri"/>
              </a:rPr>
              <a:t> </a:t>
            </a:r>
            <a:endParaRPr lang="en-US">
              <a:latin typeface="Calibri"/>
            </a:endParaRPr>
          </a:p>
          <a:p>
            <a:pPr marL="342900" indent="-342900">
              <a:buSzPts val="2000"/>
              <a:buFont typeface="Arial"/>
              <a:buChar char="•"/>
            </a:pPr>
            <a:endParaRPr lang="en-US" sz="2000">
              <a:latin typeface="Calibri"/>
              <a:ea typeface="Calibri"/>
            </a:endParaRPr>
          </a:p>
          <a:p>
            <a:pPr>
              <a:buSzPts val="2000"/>
            </a:pPr>
            <a:r>
              <a:rPr lang="en-US" sz="2000">
                <a:latin typeface="Calibri"/>
                <a:ea typeface="Calibri"/>
              </a:rPr>
              <a:t>or alternatively via:</a:t>
            </a:r>
          </a:p>
          <a:p>
            <a:pPr marL="342900" indent="-342900">
              <a:buSzPts val="2000"/>
              <a:buFont typeface="Arial"/>
              <a:buChar char="•"/>
            </a:pPr>
            <a:r>
              <a:rPr lang="en-US" sz="2000">
                <a:latin typeface="Calibri"/>
                <a:ea typeface="Calibri"/>
              </a:rPr>
              <a:t>Email: </a:t>
            </a:r>
            <a:r>
              <a:rPr lang="en-US" sz="2000">
                <a:latin typeface="Calibri"/>
                <a:ea typeface="Calibri"/>
                <a:hlinkClick r:id="rId5"/>
              </a:rPr>
              <a:t>OP-EPROCUREMENT-ONTOLOGY@publications.europa.eu</a:t>
            </a:r>
            <a:endParaRPr lang="en-US" sz="2000">
              <a:latin typeface="Calibri"/>
              <a:ea typeface="Calibri"/>
            </a:endParaRPr>
          </a:p>
          <a:p>
            <a:pPr marL="342900" indent="-342900">
              <a:buSzPts val="2000"/>
              <a:buFont typeface="Arial"/>
              <a:buChar char="•"/>
            </a:pPr>
            <a:r>
              <a:rPr lang="en-US" sz="2000">
                <a:latin typeface="Calibri"/>
                <a:ea typeface="Calibri"/>
              </a:rPr>
              <a:t>Email: </a:t>
            </a:r>
            <a:r>
              <a:rPr lang="en-US" sz="2000">
                <a:latin typeface="Calibri"/>
                <a:ea typeface="Calibri"/>
                <a:hlinkClick r:id="rId6"/>
              </a:rPr>
              <a:t>natalie.muric@publications.europa.eu</a:t>
            </a:r>
            <a:endParaRPr lang="en-US" sz="2000">
              <a:latin typeface="Calibri"/>
              <a:ea typeface="Calibri"/>
            </a:endParaRPr>
          </a:p>
          <a:p>
            <a:pPr marL="342900" indent="-342900">
              <a:buSzPts val="2000"/>
              <a:buFont typeface="Arial"/>
              <a:buChar char="•"/>
            </a:pPr>
            <a:endParaRPr lang="en-US" sz="2000">
              <a:ea typeface="Calibri"/>
            </a:endParaRPr>
          </a:p>
          <a:p>
            <a:pPr marL="342900" indent="-342900">
              <a:buSzPts val="2000"/>
              <a:buFont typeface="Arial,Sans-Serif"/>
              <a:buChar char="•"/>
            </a:pPr>
            <a:endParaRPr lang="en-US" sz="2000">
              <a:ea typeface="Calibri"/>
            </a:endParaRPr>
          </a:p>
          <a:p>
            <a:pPr lvl="1">
              <a:buSzPts val="2000"/>
            </a:pPr>
            <a:endParaRPr lang="en-US" sz="2000">
              <a:ea typeface="Calibri"/>
            </a:endParaRPr>
          </a:p>
          <a:p>
            <a:pPr marL="179705" indent="-179070">
              <a:lnSpc>
                <a:spcPct val="90000"/>
              </a:lnSpc>
              <a:spcBef>
                <a:spcPts val="1001"/>
              </a:spcBef>
              <a:buSzPts val="2000"/>
              <a:buChar char="•"/>
            </a:pPr>
            <a:endParaRPr lang="en-US" sz="2000">
              <a:latin typeface="Calibri"/>
              <a:ea typeface="Calibri"/>
              <a:cs typeface="Calibri"/>
            </a:endParaRPr>
          </a:p>
        </p:txBody>
      </p:sp>
    </p:spTree>
    <p:extLst>
      <p:ext uri="{BB962C8B-B14F-4D97-AF65-F5344CB8AC3E}">
        <p14:creationId xmlns:p14="http://schemas.microsoft.com/office/powerpoint/2010/main" val="254231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pPr marL="342900" lvl="8" indent="-342900">
              <a:buFont typeface="Arial"/>
              <a:buChar char="•"/>
            </a:pPr>
            <a:r>
              <a:rPr lang="en-US" sz="2400"/>
              <a:t>The release candidate v5.0.0-rc.1 and its corresponding technical files can be found at </a:t>
            </a:r>
            <a:r>
              <a:rPr lang="en-US" sz="2400">
                <a:hlinkClick r:id="rId3"/>
              </a:rPr>
              <a:t>https://github.com/OP-TED/ePO/tree/v5.0.0-rc.1</a:t>
            </a:r>
            <a:r>
              <a:rPr lang="en-US" sz="2400"/>
              <a:t>.</a:t>
            </a:r>
            <a:endParaRPr lang="en-US"/>
          </a:p>
          <a:p>
            <a:pPr marL="342900" lvl="8" indent="-342900">
              <a:buFont typeface="Arial"/>
              <a:buChar char="•"/>
            </a:pPr>
            <a:endParaRPr lang="en-US" sz="2400"/>
          </a:p>
          <a:p>
            <a:pPr lvl="8"/>
            <a:r>
              <a:rPr lang="en-US" sz="2400" b="1"/>
              <a:t>Release notes: </a:t>
            </a:r>
            <a:endParaRPr lang="en-US" sz="2400" b="1">
              <a:solidFill>
                <a:srgbClr val="6699CC"/>
              </a:solidFill>
            </a:endParaRPr>
          </a:p>
          <a:p>
            <a:pPr>
              <a:buChar char="•"/>
            </a:pPr>
            <a:r>
              <a:rPr lang="en-US" sz="1600">
                <a:solidFill>
                  <a:srgbClr val="1F2328"/>
                </a:solidFill>
              </a:rPr>
              <a:t> The following new modules were developed:</a:t>
            </a:r>
          </a:p>
          <a:p>
            <a:pPr marL="457200" lvl="2">
              <a:buFont typeface="Wingdings"/>
              <a:buChar char="§"/>
            </a:pPr>
            <a:r>
              <a:rPr lang="en-US" sz="1600">
                <a:solidFill>
                  <a:srgbClr val="1F2328"/>
                </a:solidFill>
              </a:rPr>
              <a:t> </a:t>
            </a:r>
            <a:r>
              <a:rPr lang="en-US" sz="1600" err="1">
                <a:solidFill>
                  <a:srgbClr val="1F2328"/>
                </a:solidFill>
              </a:rPr>
              <a:t>eQualification</a:t>
            </a:r>
            <a:endParaRPr lang="en-US" sz="1600" err="1"/>
          </a:p>
          <a:p>
            <a:pPr marL="457200" lvl="2">
              <a:buFont typeface="Wingdings"/>
              <a:buChar char="§"/>
            </a:pPr>
            <a:r>
              <a:rPr lang="en-US" sz="1600">
                <a:solidFill>
                  <a:srgbClr val="1F2328"/>
                </a:solidFill>
              </a:rPr>
              <a:t> </a:t>
            </a:r>
            <a:r>
              <a:rPr lang="en-US" sz="1600" err="1">
                <a:solidFill>
                  <a:srgbClr val="1F2328"/>
                </a:solidFill>
              </a:rPr>
              <a:t>eEvaluation</a:t>
            </a:r>
            <a:endParaRPr lang="en-US" sz="1600"/>
          </a:p>
          <a:p>
            <a:pPr marL="457200" lvl="2">
              <a:buFont typeface="Wingdings"/>
              <a:buChar char="§"/>
            </a:pPr>
            <a:r>
              <a:rPr lang="en-US" sz="1600">
                <a:solidFill>
                  <a:srgbClr val="1F2328"/>
                </a:solidFill>
              </a:rPr>
              <a:t> </a:t>
            </a:r>
            <a:r>
              <a:rPr lang="en-US" sz="1600" err="1">
                <a:solidFill>
                  <a:srgbClr val="1F2328"/>
                </a:solidFill>
              </a:rPr>
              <a:t>eAwarding</a:t>
            </a:r>
            <a:endParaRPr lang="en-US" sz="1600" err="1"/>
          </a:p>
          <a:p>
            <a:pPr marL="457200" lvl="2">
              <a:buFont typeface="Wingdings"/>
              <a:buChar char="§"/>
            </a:pPr>
            <a:r>
              <a:rPr lang="en-US" sz="1600">
                <a:solidFill>
                  <a:srgbClr val="1F2328"/>
                </a:solidFill>
                <a:ea typeface="Calibri"/>
              </a:rPr>
              <a:t> </a:t>
            </a:r>
            <a:r>
              <a:rPr lang="en-US" sz="1600" err="1">
                <a:solidFill>
                  <a:srgbClr val="1F2328"/>
                </a:solidFill>
                <a:ea typeface="Calibri"/>
              </a:rPr>
              <a:t>eRequest</a:t>
            </a:r>
            <a:endParaRPr lang="en-US" sz="1600" err="1"/>
          </a:p>
          <a:p>
            <a:pPr>
              <a:buChar char="•"/>
            </a:pPr>
            <a:r>
              <a:rPr lang="en-US" sz="1600">
                <a:solidFill>
                  <a:srgbClr val="1F2328"/>
                </a:solidFill>
              </a:rPr>
              <a:t> Updates </a:t>
            </a:r>
            <a:r>
              <a:rPr lang="en-US" sz="1600">
                <a:solidFill>
                  <a:srgbClr val="1F2328"/>
                </a:solidFill>
                <a:ea typeface="Calibri"/>
              </a:rPr>
              <a:t>for </a:t>
            </a:r>
            <a:r>
              <a:rPr lang="en-US" sz="1600">
                <a:solidFill>
                  <a:srgbClr val="1F2328"/>
                </a:solidFill>
              </a:rPr>
              <a:t>the </a:t>
            </a:r>
            <a:r>
              <a:rPr lang="en-US" sz="1600">
                <a:solidFill>
                  <a:srgbClr val="1F2328"/>
                </a:solidFill>
                <a:ea typeface="Calibri"/>
              </a:rPr>
              <a:t>following modules were made:</a:t>
            </a:r>
            <a:endParaRPr lang="en-US" sz="1600">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ePO</a:t>
            </a:r>
            <a:r>
              <a:rPr lang="en-US" sz="1600">
                <a:solidFill>
                  <a:srgbClr val="1F2328"/>
                </a:solidFill>
                <a:ea typeface="Calibri"/>
              </a:rPr>
              <a:t> core</a:t>
            </a:r>
            <a:endParaRPr lang="en-US" sz="1600">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eNotice</a:t>
            </a:r>
            <a:endParaRPr lang="en-US" sz="1600" err="1"/>
          </a:p>
          <a:p>
            <a:pPr marL="457200" lvl="2">
              <a:buFont typeface="Wingdings"/>
              <a:buChar char="§"/>
            </a:pPr>
            <a:r>
              <a:rPr lang="en-US" sz="1600">
                <a:solidFill>
                  <a:srgbClr val="1F2328"/>
                </a:solidFill>
                <a:ea typeface="Calibri"/>
              </a:rPr>
              <a:t> </a:t>
            </a:r>
            <a:r>
              <a:rPr lang="en-US" sz="1600" err="1">
                <a:solidFill>
                  <a:srgbClr val="1F2328"/>
                </a:solidFill>
                <a:ea typeface="Calibri"/>
              </a:rPr>
              <a:t>eCatalogue</a:t>
            </a:r>
            <a:endParaRPr lang="en-US" sz="1600" err="1">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eOrdering</a:t>
            </a:r>
            <a:endParaRPr lang="en-US" sz="1600" err="1">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eFulfilment</a:t>
            </a:r>
            <a:endParaRPr lang="en-US" sz="1600" err="1">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eContract</a:t>
            </a:r>
            <a:endParaRPr lang="en-US" sz="1600" err="1">
              <a:solidFill>
                <a:srgbClr val="1F2328"/>
              </a:solidFill>
            </a:endParaRPr>
          </a:p>
          <a:p>
            <a:pPr marL="457200" lvl="2">
              <a:buFont typeface="Wingdings"/>
              <a:buChar char="§"/>
            </a:pPr>
            <a:r>
              <a:rPr lang="en-US" sz="1600">
                <a:solidFill>
                  <a:srgbClr val="1F2328"/>
                </a:solidFill>
                <a:ea typeface="Calibri"/>
              </a:rPr>
              <a:t> </a:t>
            </a:r>
            <a:r>
              <a:rPr lang="en-US" sz="1600" err="1">
                <a:solidFill>
                  <a:srgbClr val="1F2328"/>
                </a:solidFill>
                <a:ea typeface="Calibri"/>
              </a:rPr>
              <a:t>eSubmission</a:t>
            </a:r>
            <a:endParaRPr lang="en-US" sz="1600" err="1"/>
          </a:p>
          <a:p>
            <a:pPr marL="457200" lvl="2">
              <a:buFont typeface="Wingdings"/>
              <a:buChar char="§"/>
            </a:pPr>
            <a:r>
              <a:rPr lang="en-US" sz="1600">
                <a:solidFill>
                  <a:srgbClr val="1F2328"/>
                </a:solidFill>
                <a:ea typeface="Calibri"/>
              </a:rPr>
              <a:t> </a:t>
            </a:r>
            <a:r>
              <a:rPr lang="en-US" sz="1600" err="1">
                <a:solidFill>
                  <a:srgbClr val="1F2328"/>
                </a:solidFill>
                <a:ea typeface="Calibri"/>
              </a:rPr>
              <a:t>eInvoicing</a:t>
            </a:r>
            <a:endParaRPr lang="en-US" sz="1600" err="1"/>
          </a:p>
          <a:p>
            <a:pPr>
              <a:buChar char="•"/>
            </a:pPr>
            <a:r>
              <a:rPr lang="en-US" sz="1600">
                <a:solidFill>
                  <a:srgbClr val="1F2328"/>
                </a:solidFill>
                <a:ea typeface="Calibri"/>
              </a:rPr>
              <a:t> GitHub issue fixes for </a:t>
            </a:r>
            <a:r>
              <a:rPr lang="en-US" sz="1600" u="sng">
                <a:solidFill>
                  <a:srgbClr val="0969DA"/>
                </a:solidFill>
                <a:ea typeface="Calibri"/>
                <a:hlinkClick r:id="rId4"/>
              </a:rPr>
              <a:t>milestone 5.0.0</a:t>
            </a:r>
            <a:endParaRPr lang="en-US" sz="1600"/>
          </a:p>
          <a:p>
            <a:pPr marL="179705">
              <a:spcBef>
                <a:spcPts val="1001"/>
              </a:spcBef>
              <a:buSzPts val="2000"/>
              <a:buChar char="•"/>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F0C9A871-96E3-1D34-7A48-CCE8376B138E}"/>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pPr>
              <a:lnSpc>
                <a:spcPct val="90000"/>
              </a:lnSpc>
            </a:pPr>
            <a:r>
              <a:rPr lang="en-US" sz="2800" b="1">
                <a:ea typeface="Calibri"/>
                <a:sym typeface="Calibri"/>
              </a:rPr>
              <a:t>Publication of </a:t>
            </a:r>
            <a:r>
              <a:rPr lang="en-US" sz="2800" b="1" err="1">
                <a:ea typeface="Calibri"/>
                <a:sym typeface="Calibri"/>
              </a:rPr>
              <a:t>ePO</a:t>
            </a:r>
            <a:r>
              <a:rPr lang="en-US" sz="2800" b="1">
                <a:ea typeface="Calibri"/>
                <a:sym typeface="Calibri"/>
              </a:rPr>
              <a:t> v5.0.0-rc.1 </a:t>
            </a:r>
            <a:endParaRPr lang="en-US" b="1"/>
          </a:p>
        </p:txBody>
      </p:sp>
    </p:spTree>
    <p:extLst>
      <p:ext uri="{BB962C8B-B14F-4D97-AF65-F5344CB8AC3E}">
        <p14:creationId xmlns:p14="http://schemas.microsoft.com/office/powerpoint/2010/main" val="345884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1560-3C44-60E4-CBF9-BFA3A6007889}"/>
              </a:ext>
            </a:extLst>
          </p:cNvPr>
          <p:cNvSpPr>
            <a:spLocks noGrp="1"/>
          </p:cNvSpPr>
          <p:nvPr>
            <p:ph type="title"/>
          </p:nvPr>
        </p:nvSpPr>
        <p:spPr>
          <a:xfrm>
            <a:off x="1470464" y="2237908"/>
            <a:ext cx="9143640" cy="2387160"/>
          </a:xfrm>
        </p:spPr>
        <p:txBody>
          <a:bodyPr spcFirstLastPara="1" wrap="square" lIns="0" tIns="0" rIns="0" bIns="0" anchor="ctr" anchorCtr="0">
            <a:noAutofit/>
          </a:bodyPr>
          <a:lstStyle/>
          <a:p>
            <a:pPr algn="ctr"/>
            <a:r>
              <a:rPr lang="en-US" sz="2800" b="1" err="1"/>
              <a:t>eQualification</a:t>
            </a:r>
            <a:r>
              <a:rPr lang="en-US" sz="2800" b="1"/>
              <a:t> module</a:t>
            </a:r>
            <a:endParaRPr lang="en-US" b="1"/>
          </a:p>
        </p:txBody>
      </p:sp>
      <p:sp>
        <p:nvSpPr>
          <p:cNvPr id="3" name="TextBox 2">
            <a:extLst>
              <a:ext uri="{FF2B5EF4-FFF2-40B4-BE49-F238E27FC236}">
                <a16:creationId xmlns:a16="http://schemas.microsoft.com/office/drawing/2014/main" id="{B2DA3679-919C-5AAD-B478-2EB17EE8524C}"/>
              </a:ext>
            </a:extLst>
          </p:cNvPr>
          <p:cNvSpPr txBox="1"/>
          <p:nvPr/>
        </p:nvSpPr>
        <p:spPr>
          <a:xfrm>
            <a:off x="999593" y="256524"/>
            <a:ext cx="47594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New module development</a:t>
            </a:r>
            <a:r>
              <a:rPr lang="en-US" sz="2800"/>
              <a:t>​</a:t>
            </a:r>
            <a:endParaRPr lang="en-US"/>
          </a:p>
        </p:txBody>
      </p:sp>
    </p:spTree>
    <p:extLst>
      <p:ext uri="{BB962C8B-B14F-4D97-AF65-F5344CB8AC3E}">
        <p14:creationId xmlns:p14="http://schemas.microsoft.com/office/powerpoint/2010/main" val="365900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00DA80D1-DD7C-4FEC-D22F-A4DBE20D084F}"/>
            </a:ext>
          </a:extLst>
        </p:cNvPr>
        <p:cNvGrpSpPr/>
        <p:nvPr/>
      </p:nvGrpSpPr>
      <p:grpSpPr>
        <a:xfrm>
          <a:off x="0" y="0"/>
          <a:ext cx="0" cy="0"/>
          <a:chOff x="0" y="0"/>
          <a:chExt cx="0" cy="0"/>
        </a:xfrm>
      </p:grpSpPr>
      <p:sp>
        <p:nvSpPr>
          <p:cNvPr id="394" name="Google Shape;394;p3">
            <a:extLst>
              <a:ext uri="{FF2B5EF4-FFF2-40B4-BE49-F238E27FC236}">
                <a16:creationId xmlns:a16="http://schemas.microsoft.com/office/drawing/2014/main" id="{1BA6A8E9-BFC3-488D-8260-8E1027D92D3F}"/>
              </a:ext>
            </a:extLst>
          </p:cNvPr>
          <p:cNvSpPr txBox="1"/>
          <p:nvPr/>
        </p:nvSpPr>
        <p:spPr>
          <a:xfrm>
            <a:off x="847849" y="983272"/>
            <a:ext cx="10497600" cy="5381469"/>
          </a:xfrm>
          <a:prstGeom prst="rect">
            <a:avLst/>
          </a:prstGeom>
          <a:noFill/>
          <a:ln>
            <a:noFill/>
          </a:ln>
        </p:spPr>
        <p:txBody>
          <a:bodyPr spcFirstLastPara="1" wrap="square" lIns="0" tIns="45700" rIns="91425" bIns="45700" anchor="t" anchorCtr="0">
            <a:noAutofit/>
          </a:bodyPr>
          <a:lstStyle/>
          <a:p>
            <a:pPr marL="457200" lvl="1"/>
            <a:endParaRPr lang="en-US" sz="1200">
              <a:ea typeface="Roboto"/>
            </a:endParaRPr>
          </a:p>
          <a:p>
            <a:pPr marL="457200" lvl="1"/>
            <a:r>
              <a:rPr lang="en-US" sz="2400" err="1">
                <a:ea typeface="Roboto"/>
              </a:rPr>
              <a:t>eQualification</a:t>
            </a:r>
            <a:r>
              <a:rPr lang="en-US" sz="2400">
                <a:ea typeface="Roboto"/>
              </a:rPr>
              <a:t> may be used in :</a:t>
            </a:r>
            <a:endParaRPr lang="en-US">
              <a:ea typeface="Roboto"/>
            </a:endParaRPr>
          </a:p>
          <a:p>
            <a:pPr marL="457200" lvl="8" indent="-457200">
              <a:lnSpc>
                <a:spcPct val="150000"/>
              </a:lnSpc>
              <a:buAutoNum type="arabicPeriod"/>
            </a:pPr>
            <a:r>
              <a:rPr lang="en-US" sz="2000">
                <a:ea typeface="Roboto"/>
              </a:rPr>
              <a:t>The qualification of Tenderers, in particular for an open Procedure.</a:t>
            </a:r>
            <a:endParaRPr lang="en-US" sz="2000"/>
          </a:p>
          <a:p>
            <a:pPr marL="342900" lvl="8" indent="-342900">
              <a:lnSpc>
                <a:spcPct val="150000"/>
              </a:lnSpc>
              <a:buAutoNum type="arabicPeriod"/>
            </a:pPr>
            <a:r>
              <a:rPr lang="en-US" sz="2000">
                <a:ea typeface="Roboto"/>
              </a:rPr>
              <a:t> The prequalification of economic operators, in particular for Dynamic Purchase System (DPS) and Prequalification systems (specifically for works).</a:t>
            </a:r>
            <a:endParaRPr lang="en-US" sz="2000"/>
          </a:p>
          <a:p>
            <a:pPr marL="342900" lvl="8" indent="-342900">
              <a:buAutoNum type="arabicPeriod"/>
            </a:pPr>
            <a:endParaRPr lang="en-US" sz="1600">
              <a:ea typeface="Roboto"/>
            </a:endParaRPr>
          </a:p>
          <a:p>
            <a:pPr marL="342900" lvl="8" indent="-342900">
              <a:buAutoNum type="arabicPeriod"/>
            </a:pPr>
            <a:endParaRPr lang="en-US" sz="2400">
              <a:ea typeface="Roboto"/>
            </a:endParaRPr>
          </a:p>
          <a:p>
            <a:pPr lvl="8"/>
            <a:r>
              <a:rPr lang="en-US" sz="2400">
                <a:ea typeface="Roboto"/>
              </a:rPr>
              <a:t> Documents included in </a:t>
            </a:r>
            <a:r>
              <a:rPr lang="en-US" sz="2400" err="1">
                <a:ea typeface="Roboto"/>
              </a:rPr>
              <a:t>eQualification</a:t>
            </a:r>
            <a:r>
              <a:rPr lang="en-US" sz="2400">
                <a:ea typeface="Roboto"/>
              </a:rPr>
              <a:t>:</a:t>
            </a:r>
          </a:p>
          <a:p>
            <a:pPr marL="457200" lvl="8" indent="-457200">
              <a:lnSpc>
                <a:spcPct val="150000"/>
              </a:lnSpc>
              <a:buAutoNum type="arabicPeriod"/>
            </a:pPr>
            <a:r>
              <a:rPr lang="en-US" sz="2000">
                <a:ea typeface="Roboto"/>
              </a:rPr>
              <a:t>Evidence Request</a:t>
            </a:r>
          </a:p>
          <a:p>
            <a:pPr marL="457200" lvl="8" indent="-457200">
              <a:lnSpc>
                <a:spcPct val="150000"/>
              </a:lnSpc>
              <a:buAutoNum type="arabicPeriod"/>
            </a:pPr>
            <a:r>
              <a:rPr lang="en-US" sz="2000">
                <a:ea typeface="Roboto"/>
              </a:rPr>
              <a:t>Evidence Receipt</a:t>
            </a:r>
          </a:p>
          <a:p>
            <a:pPr marL="457200" lvl="8" indent="-457200">
              <a:lnSpc>
                <a:spcPct val="150000"/>
              </a:lnSpc>
              <a:buAutoNum type="arabicPeriod"/>
            </a:pPr>
            <a:r>
              <a:rPr lang="en-US" sz="2000">
                <a:ea typeface="Roboto"/>
              </a:rPr>
              <a:t>Evidence Submission</a:t>
            </a:r>
          </a:p>
          <a:p>
            <a:pPr marL="457200" lvl="8" indent="-457200">
              <a:lnSpc>
                <a:spcPct val="150000"/>
              </a:lnSpc>
              <a:buAutoNum type="arabicPeriod"/>
            </a:pPr>
            <a:r>
              <a:rPr lang="en-US" sz="2000">
                <a:ea typeface="Roboto"/>
              </a:rPr>
              <a:t>Qualification Response</a:t>
            </a:r>
          </a:p>
          <a:p>
            <a:pPr marL="179705">
              <a:spcBef>
                <a:spcPts val="1001"/>
              </a:spcBef>
              <a:buSzPts val="2000"/>
              <a:buChar char="•"/>
            </a:pPr>
            <a:endParaRPr lang="en-US" sz="2000">
              <a:latin typeface="Calibri"/>
              <a:ea typeface="Calibri"/>
              <a:cs typeface="Calibri"/>
            </a:endParaRPr>
          </a:p>
        </p:txBody>
      </p:sp>
      <p:sp>
        <p:nvSpPr>
          <p:cNvPr id="3" name="Google Shape;393;p3">
            <a:extLst>
              <a:ext uri="{FF2B5EF4-FFF2-40B4-BE49-F238E27FC236}">
                <a16:creationId xmlns:a16="http://schemas.microsoft.com/office/drawing/2014/main" id="{6BC15AF9-5E5D-BF75-9A22-6709339654F2}"/>
              </a:ext>
            </a:extLst>
          </p:cNvPr>
          <p:cNvSpPr txBox="1"/>
          <p:nvPr/>
        </p:nvSpPr>
        <p:spPr>
          <a:xfrm>
            <a:off x="847205" y="192140"/>
            <a:ext cx="10497600" cy="597220"/>
          </a:xfrm>
          <a:prstGeom prst="rect">
            <a:avLst/>
          </a:prstGeom>
          <a:noFill/>
          <a:ln>
            <a:noFill/>
          </a:ln>
        </p:spPr>
        <p:txBody>
          <a:bodyPr spcFirstLastPara="1" wrap="square" lIns="0" tIns="45700" rIns="0" bIns="0" anchor="b" anchorCtr="0">
            <a:noAutofit/>
          </a:bodyPr>
          <a:lstStyle/>
          <a:p>
            <a:r>
              <a:rPr lang="en-US" sz="2800" b="1" err="1">
                <a:ea typeface="Calibri"/>
                <a:sym typeface="Calibri"/>
              </a:rPr>
              <a:t>eQualification</a:t>
            </a:r>
            <a:r>
              <a:rPr lang="en-US" sz="2800" b="1">
                <a:ea typeface="Calibri"/>
                <a:sym typeface="Calibri"/>
              </a:rPr>
              <a:t> module </a:t>
            </a:r>
            <a:endParaRPr lang="en-US" sz="2800">
              <a:ea typeface="Calibri"/>
              <a:sym typeface="Calibri"/>
            </a:endParaRPr>
          </a:p>
        </p:txBody>
      </p:sp>
    </p:spTree>
    <p:extLst>
      <p:ext uri="{BB962C8B-B14F-4D97-AF65-F5344CB8AC3E}">
        <p14:creationId xmlns:p14="http://schemas.microsoft.com/office/powerpoint/2010/main" val="728145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DFE9F2"/>
      </a:lt2>
      <a:accent1>
        <a:srgbClr val="339900"/>
      </a:accent1>
      <a:accent2>
        <a:srgbClr val="6699CC"/>
      </a:accent2>
      <a:accent3>
        <a:srgbClr val="BFD850"/>
      </a:accent3>
      <a:accent4>
        <a:srgbClr val="E1EDAE"/>
      </a:accent4>
      <a:accent5>
        <a:srgbClr val="AAD5F9"/>
      </a:accent5>
      <a:accent6>
        <a:srgbClr val="D3EBF9"/>
      </a:accent6>
      <a:hlink>
        <a:srgbClr val="6699CC"/>
      </a:hlink>
      <a:folHlink>
        <a:srgbClr val="9922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DFE9F2"/>
      </a:lt2>
      <a:accent1>
        <a:srgbClr val="339900"/>
      </a:accent1>
      <a:accent2>
        <a:srgbClr val="6699CC"/>
      </a:accent2>
      <a:accent3>
        <a:srgbClr val="BFD850"/>
      </a:accent3>
      <a:accent4>
        <a:srgbClr val="E1EDAE"/>
      </a:accent4>
      <a:accent5>
        <a:srgbClr val="AAD5F9"/>
      </a:accent5>
      <a:accent6>
        <a:srgbClr val="D3EBF9"/>
      </a:accent6>
      <a:hlink>
        <a:srgbClr val="6699CC"/>
      </a:hlink>
      <a:folHlink>
        <a:srgbClr val="9922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F1E423E1053143A72AC4DF303AC6F5" ma:contentTypeVersion="17" ma:contentTypeDescription="Create a new document." ma:contentTypeScope="" ma:versionID="ed3d8441e6a48b3717e5d017ff484a51">
  <xsd:schema xmlns:xsd="http://www.w3.org/2001/XMLSchema" xmlns:xs="http://www.w3.org/2001/XMLSchema" xmlns:p="http://schemas.microsoft.com/office/2006/metadata/properties" xmlns:ns2="d47e9b79-a238-4c23-8f8d-deb36af73bea" xmlns:ns3="827efdc9-378e-418a-934d-4e27c154476b" targetNamespace="http://schemas.microsoft.com/office/2006/metadata/properties" ma:root="true" ma:fieldsID="6fdff61519822ea16e4b7cacc8dc304d" ns2:_="" ns3:_="">
    <xsd:import namespace="d47e9b79-a238-4c23-8f8d-deb36af73bea"/>
    <xsd:import namespace="827efdc9-378e-418a-934d-4e27c15447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e9b79-a238-4c23-8f8d-deb36af73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efdc9-378e-418a-934d-4e27c15447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7b57344-38e1-474c-8ecd-a2b7fab2b864}" ma:internalName="TaxCatchAll" ma:showField="CatchAllData" ma:web="827efdc9-378e-418a-934d-4e27c154476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efdc9-378e-418a-934d-4e27c154476b" xsi:nil="true"/>
    <lcf76f155ced4ddcb4097134ff3c332f xmlns="d47e9b79-a238-4c23-8f8d-deb36af73b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A8FC98-2B42-43DF-B88D-EB7A0625F0E1}">
  <ds:schemaRefs>
    <ds:schemaRef ds:uri="827efdc9-378e-418a-934d-4e27c154476b"/>
    <ds:schemaRef ds:uri="d47e9b79-a238-4c23-8f8d-deb36af73b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A1F03D-1183-4FF2-875F-82E936AB56BE}">
  <ds:schemaRefs>
    <ds:schemaRef ds:uri="http://schemas.microsoft.com/sharepoint/v3/contenttype/forms"/>
  </ds:schemaRefs>
</ds:datastoreItem>
</file>

<file path=customXml/itemProps3.xml><?xml version="1.0" encoding="utf-8"?>
<ds:datastoreItem xmlns:ds="http://schemas.openxmlformats.org/officeDocument/2006/customXml" ds:itemID="{434124A1-32CD-421A-AF52-1BBA5C8097D4}">
  <ds:schemaRefs>
    <ds:schemaRef ds:uri="827efdc9-378e-418a-934d-4e27c154476b"/>
    <ds:schemaRef ds:uri="d47e9b79-a238-4c23-8f8d-deb36af73be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68</Slides>
  <Notes>51</Notes>
  <HiddenSlides>0</HiddenSlide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Office Theme</vt:lpstr>
      <vt:lpstr>PowerPoint Presentation</vt:lpstr>
      <vt:lpstr>PowerPoint Presentation</vt:lpstr>
      <vt:lpstr>PowerPoint Presentation</vt:lpstr>
      <vt:lpstr>Review of work: July 2024 - June 2025 </vt:lpstr>
      <vt:lpstr>PowerPoint Presentation</vt:lpstr>
      <vt:lpstr>Publication of ePO 5.0.0-rc.1</vt:lpstr>
      <vt:lpstr>PowerPoint Presentation</vt:lpstr>
      <vt:lpstr>eQualification module</vt:lpstr>
      <vt:lpstr>PowerPoint Presentation</vt:lpstr>
      <vt:lpstr>PowerPoint Presentation</vt:lpstr>
      <vt:lpstr>PowerPoint Presentation</vt:lpstr>
      <vt:lpstr>eEvaluation module</vt:lpstr>
      <vt:lpstr>PowerPoint Presentation</vt:lpstr>
      <vt:lpstr>PowerPoint Presentation</vt:lpstr>
      <vt:lpstr>PowerPoint Presentation</vt:lpstr>
      <vt:lpstr>PowerPoint Presentation</vt:lpstr>
      <vt:lpstr>PowerPoint Presentation</vt:lpstr>
      <vt:lpstr>eAwarding module</vt:lpstr>
      <vt:lpstr>PowerPoint Presentation</vt:lpstr>
      <vt:lpstr>PowerPoint Presentation</vt:lpstr>
      <vt:lpstr>eRequest module</vt:lpstr>
      <vt:lpstr>PowerPoint Presentation</vt:lpstr>
      <vt:lpstr>PowerPoint Presentation</vt:lpstr>
      <vt:lpstr>eForms mapping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eOrdering updates</vt:lpstr>
      <vt:lpstr>PowerPoint Presentation</vt:lpstr>
      <vt:lpstr>PowerPoint Presentation</vt:lpstr>
      <vt:lpstr>PowerPoint Presentation</vt:lpstr>
      <vt:lpstr>eCatalogue updates</vt:lpstr>
      <vt:lpstr>PowerPoint Presentation</vt:lpstr>
      <vt:lpstr>PowerPoint Presentation</vt:lpstr>
      <vt:lpstr>PowerPoint Presentation</vt:lpstr>
      <vt:lpstr>PowerPoint Presentation</vt:lpstr>
      <vt:lpstr>PowerPoint Presentation</vt:lpstr>
      <vt:lpstr>eFulfilment updates</vt:lpstr>
      <vt:lpstr>PowerPoint Presentation</vt:lpstr>
      <vt:lpstr>PowerPoint Presentation</vt:lpstr>
      <vt:lpstr>PowerPoint Presentation</vt:lpstr>
      <vt:lpstr>PowerPoint Presentation</vt:lpstr>
      <vt:lpstr>PowerPoint Presentation</vt:lpstr>
      <vt:lpstr>5 min break</vt:lpstr>
      <vt:lpstr>Updated workflow and model2owl evolution </vt:lpstr>
      <vt:lpstr>PowerPoint Presentation</vt:lpstr>
      <vt:lpstr>ePO v5.1.0-rc.1</vt:lpstr>
      <vt:lpstr>New module development: ePayment</vt:lpstr>
      <vt:lpstr>PowerPoint Presentation</vt:lpstr>
      <vt:lpstr>PowerPoint Presentation</vt:lpstr>
      <vt:lpstr>PowerPoint Presentation</vt:lpstr>
      <vt:lpstr>Evolution of the ePO</vt:lpstr>
      <vt:lpstr>PowerPoint Presentation</vt:lpstr>
      <vt:lpstr>PowerPoint Presentation</vt:lpstr>
      <vt:lpstr>PowerPoint Presentation</vt:lpstr>
      <vt:lpstr>PowerPoint Presentation</vt:lpstr>
      <vt:lpstr>PowerPoint Presentation</vt:lpstr>
      <vt:lpstr>Future work</vt:lpstr>
      <vt:lpstr>PowerPoint Presentation</vt:lpstr>
      <vt:lpstr>Open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MURIC Natalie (OP)</dc:creator>
  <cp:revision>28</cp:revision>
  <dcterms:created xsi:type="dcterms:W3CDTF">2022-06-21T11:28:26Z</dcterms:created>
  <dcterms:modified xsi:type="dcterms:W3CDTF">2025-06-20T07:55:41Z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0x0101008CF1E423E1053143A72AC4DF303AC6F5</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MSIP_Label_6bd9ddd1-4d20-43f6-abfa-fc3c07406f94_ActionId">
    <vt:lpwstr>ce70b505-3650-45ae-8703-5c38e83e2b4d</vt:lpwstr>
  </property>
  <property fmtid="{D5CDD505-2E9C-101B-9397-08002B2CF9AE}" pid="9" name="MSIP_Label_6bd9ddd1-4d20-43f6-abfa-fc3c07406f94_ContentBits">
    <vt:lpwstr>0</vt:lpwstr>
  </property>
  <property fmtid="{D5CDD505-2E9C-101B-9397-08002B2CF9AE}" pid="10" name="MSIP_Label_6bd9ddd1-4d20-43f6-abfa-fc3c07406f94_Enabled">
    <vt:lpwstr>true</vt:lpwstr>
  </property>
  <property fmtid="{D5CDD505-2E9C-101B-9397-08002B2CF9AE}" pid="11" name="MSIP_Label_6bd9ddd1-4d20-43f6-abfa-fc3c07406f94_Method">
    <vt:lpwstr>Standard</vt:lpwstr>
  </property>
  <property fmtid="{D5CDD505-2E9C-101B-9397-08002B2CF9AE}" pid="12" name="MSIP_Label_6bd9ddd1-4d20-43f6-abfa-fc3c07406f94_Name">
    <vt:lpwstr>Commission Use</vt:lpwstr>
  </property>
  <property fmtid="{D5CDD505-2E9C-101B-9397-08002B2CF9AE}" pid="13" name="MSIP_Label_6bd9ddd1-4d20-43f6-abfa-fc3c07406f94_SetDate">
    <vt:lpwstr>2022-06-15T12:59:01Z</vt:lpwstr>
  </property>
  <property fmtid="{D5CDD505-2E9C-101B-9397-08002B2CF9AE}" pid="14" name="MSIP_Label_6bd9ddd1-4d20-43f6-abfa-fc3c07406f94_SiteId">
    <vt:lpwstr>b24c8b06-522c-46fe-9080-70926f8dddb1</vt:lpwstr>
  </property>
  <property fmtid="{D5CDD505-2E9C-101B-9397-08002B2CF9AE}" pid="15" name="Notes">
    <vt:i4>0</vt:i4>
  </property>
  <property fmtid="{D5CDD505-2E9C-101B-9397-08002B2CF9AE}" pid="16" name="PresentationFormat">
    <vt:lpwstr>Widescreen</vt:lpwstr>
  </property>
  <property fmtid="{D5CDD505-2E9C-101B-9397-08002B2CF9AE}" pid="17" name="ScaleCrop">
    <vt:bool>false</vt:bool>
  </property>
  <property fmtid="{D5CDD505-2E9C-101B-9397-08002B2CF9AE}" pid="18" name="ShareDoc">
    <vt:bool>false</vt:bool>
  </property>
  <property fmtid="{D5CDD505-2E9C-101B-9397-08002B2CF9AE}" pid="19" name="Slides">
    <vt:i4>10</vt:i4>
  </property>
  <property fmtid="{D5CDD505-2E9C-101B-9397-08002B2CF9AE}" pid="20" name="MediaServiceImageTags">
    <vt:lpwstr/>
  </property>
</Properties>
</file>